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628" r:id="rId2"/>
    <p:sldId id="687" r:id="rId3"/>
    <p:sldId id="779" r:id="rId4"/>
    <p:sldId id="689" r:id="rId5"/>
    <p:sldId id="665" r:id="rId6"/>
    <p:sldId id="666" r:id="rId7"/>
    <p:sldId id="630" r:id="rId8"/>
    <p:sldId id="759" r:id="rId9"/>
    <p:sldId id="732" r:id="rId10"/>
    <p:sldId id="792" r:id="rId11"/>
    <p:sldId id="793" r:id="rId12"/>
    <p:sldId id="788" r:id="rId13"/>
    <p:sldId id="784" r:id="rId14"/>
    <p:sldId id="785" r:id="rId15"/>
    <p:sldId id="786" r:id="rId16"/>
    <p:sldId id="787" r:id="rId17"/>
    <p:sldId id="763" r:id="rId18"/>
    <p:sldId id="764" r:id="rId19"/>
    <p:sldId id="765" r:id="rId20"/>
    <p:sldId id="766" r:id="rId21"/>
    <p:sldId id="767" r:id="rId22"/>
    <p:sldId id="768" r:id="rId23"/>
    <p:sldId id="769" r:id="rId24"/>
    <p:sldId id="770" r:id="rId25"/>
    <p:sldId id="688" r:id="rId26"/>
    <p:sldId id="733" r:id="rId27"/>
    <p:sldId id="777" r:id="rId28"/>
    <p:sldId id="778" r:id="rId29"/>
    <p:sldId id="782" r:id="rId30"/>
    <p:sldId id="783" r:id="rId31"/>
    <p:sldId id="780" r:id="rId32"/>
    <p:sldId id="781" r:id="rId33"/>
    <p:sldId id="761" r:id="rId34"/>
    <p:sldId id="791" r:id="rId35"/>
    <p:sldId id="727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400"/>
    <a:srgbClr val="C8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924" autoAdjust="0"/>
  </p:normalViewPr>
  <p:slideViewPr>
    <p:cSldViewPr>
      <p:cViewPr>
        <p:scale>
          <a:sx n="80" d="100"/>
          <a:sy n="80" d="100"/>
        </p:scale>
        <p:origin x="-594" y="294"/>
      </p:cViewPr>
      <p:guideLst>
        <p:guide orient="horz"/>
        <p:guide pos="57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8628"/>
    </p:cViewPr>
  </p:sorterViewPr>
  <p:notesViewPr>
    <p:cSldViewPr>
      <p:cViewPr varScale="1">
        <p:scale>
          <a:sx n="58" d="100"/>
          <a:sy n="58" d="100"/>
        </p:scale>
        <p:origin x="-250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42CB4-BC77-42E8-B5C5-9F4F7EDEC3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84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824AD3-58CD-4F8B-9611-0E5EE029631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5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24AD3-58CD-4F8B-9611-0E5EE029631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8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24AD3-58CD-4F8B-9611-0E5EE029631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24AD3-58CD-4F8B-9611-0E5EE0296311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5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10F5B3-1669-4C09-B00E-3B6704412BA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03E299-3178-421F-BB0F-0E48397D72E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152400"/>
            <a:ext cx="20383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59626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76750B-5EA1-4B7B-82C7-2AE0970C31E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96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0" y="64770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fld id="{AE51BCE9-908F-4B55-BA12-C59A4D84EE0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7F4F4-E79B-43A2-9379-07F4DFBFFA3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484061-B654-457A-8526-17AFF6CE45B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48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3848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82869E-F2CE-471F-A1DC-E29A782282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19C86E-7AF9-4332-B516-B6C40CAF048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85F9AF-0C5C-4CDE-9DCA-A9DF5CC471A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3C088-3E26-42EF-89A4-48DD36725DE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786F06-8790-406E-93FA-7995D4B7E8C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AE9672-0C0B-4242-B3F8-5ED842BF198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 userDrawn="1"/>
        </p:nvSpPr>
        <p:spPr bwMode="auto">
          <a:xfrm>
            <a:off x="0" y="6375400"/>
            <a:ext cx="8991600" cy="482600"/>
          </a:xfrm>
          <a:prstGeom prst="rect">
            <a:avLst/>
          </a:prstGeom>
          <a:solidFill>
            <a:srgbClr val="0041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800" dirty="0">
              <a:latin typeface="Arial" charset="0"/>
            </a:endParaRPr>
          </a:p>
        </p:txBody>
      </p:sp>
      <p:pic>
        <p:nvPicPr>
          <p:cNvPr id="195587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955675"/>
          </a:xfrm>
          <a:prstGeom prst="rect">
            <a:avLst/>
          </a:prstGeom>
          <a:noFill/>
        </p:spPr>
      </p:pic>
      <p:sp>
        <p:nvSpPr>
          <p:cNvPr id="1955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95591" name="Rectangle 7"/>
          <p:cNvSpPr>
            <a:spLocks noChangeArrowheads="1"/>
          </p:cNvSpPr>
          <p:nvPr userDrawn="1"/>
        </p:nvSpPr>
        <p:spPr bwMode="auto">
          <a:xfrm>
            <a:off x="0" y="6375400"/>
            <a:ext cx="9144000" cy="482600"/>
          </a:xfrm>
          <a:prstGeom prst="rect">
            <a:avLst/>
          </a:prstGeom>
          <a:solidFill>
            <a:srgbClr val="0041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95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fld id="{7588B188-7DBE-4070-9A14-5B304A660666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26" name="Picture 2" descr="Sci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65837" y="6599237"/>
            <a:ext cx="30781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C2D84"/>
        </a:buClr>
        <a:buFont typeface="Wingdings" pitchFamily="2" charset="2"/>
        <a:buChar char="v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C2D84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C2D84"/>
        </a:buClr>
        <a:buFont typeface="Century Gothic" pitchFamily="34" charset="0"/>
        <a:buChar char="―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f.gov/statistics/nsf09317/content.cfm?pub_id=3920&amp;id=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f.gov/statistics/nsf13302/pdf/nsf13302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p.org/sites/default/files/statistics/employment/phdinitemp-p-10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s.org/programs/education/graduate/conf2013/program.cfm" TargetMode="External"/><Relationship Id="rId2" Type="http://schemas.openxmlformats.org/officeDocument/2006/relationships/hyperlink" Target="http://www.aps.org/programs/education/graduate/conf2013/resources.cf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ps.org/programs/education/graduate/conf2013/index.cfm" TargetMode="External"/><Relationship Id="rId4" Type="http://schemas.openxmlformats.org/officeDocument/2006/relationships/hyperlink" Target="http://www.aps.org/programs/education/graduate/conf2013/presentations.cfm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s.org/units/fiap/newsletters/201311/" TargetMode="External"/><Relationship Id="rId2" Type="http://schemas.openxmlformats.org/officeDocument/2006/relationships/hyperlink" Target="http://www.aps.org/units/fed/newsletters/spring2013/industry.cf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aps.org/careers/guidance/advisors/bestpractices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ip.org/statistics/trends/reports/physdoctorates091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ip.org/statistics/trends/reports/physdoctorates0910.pdf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2A2384E0-0F59-471F-93D9-33AB6D14029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066800" y="304800"/>
            <a:ext cx="70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Preparing Graduate Students for </a:t>
            </a: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Non-Academic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Careers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42498" y="4648200"/>
            <a:ext cx="7839501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latin typeface="+mn-lt"/>
              </a:rPr>
              <a:t>Dr. </a:t>
            </a:r>
            <a:r>
              <a:rPr lang="en-US" sz="1800" dirty="0" smtClean="0">
                <a:latin typeface="+mn-lt"/>
              </a:rPr>
              <a:t>Lawrence Woolf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latin typeface="+mn-lt"/>
              </a:rPr>
              <a:t>General Atomics Sciences Education Foundation</a:t>
            </a:r>
            <a:endParaRPr lang="en-US" sz="1800" dirty="0">
              <a:latin typeface="+mn-lt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latin typeface="+mn-lt"/>
              </a:rPr>
              <a:t>General </a:t>
            </a:r>
            <a:r>
              <a:rPr lang="en-US" sz="1800" dirty="0" smtClean="0">
                <a:latin typeface="+mn-lt"/>
              </a:rPr>
              <a:t>Atomics Aeronautical Systems, Inc.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latin typeface="+mn-lt"/>
              </a:rPr>
              <a:t>San Diego, CA 92121</a:t>
            </a:r>
            <a:endParaRPr lang="en-US" sz="1800" dirty="0">
              <a:latin typeface="+mn-lt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7848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American Association of Physics Teachers Meeting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Orlando, FL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January 6, 2014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Panel DC02</a:t>
            </a:r>
          </a:p>
          <a:p>
            <a:pPr algn="ctr">
              <a:spcBef>
                <a:spcPct val="50000"/>
              </a:spcBef>
            </a:pPr>
            <a:endParaRPr lang="en-US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762000"/>
          </a:xfrm>
        </p:spPr>
        <p:txBody>
          <a:bodyPr/>
          <a:lstStyle/>
          <a:p>
            <a:r>
              <a:rPr lang="en-US" dirty="0" smtClean="0"/>
              <a:t>Interesting Comments – Improving the Graduate </a:t>
            </a:r>
            <a:r>
              <a:rPr lang="en-US" dirty="0"/>
              <a:t>C</a:t>
            </a:r>
            <a:r>
              <a:rPr lang="en-US" dirty="0" smtClean="0"/>
              <a:t>urriculum: Multi/Inter Disciplinary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848600" cy="4800600"/>
          </a:xfrm>
        </p:spPr>
        <p:txBody>
          <a:bodyPr/>
          <a:lstStyle/>
          <a:p>
            <a:r>
              <a:rPr lang="en-US" sz="2400" dirty="0" smtClean="0"/>
              <a:t>Need to show students connections to modern applications</a:t>
            </a:r>
          </a:p>
          <a:p>
            <a:pPr lvl="1"/>
            <a:r>
              <a:rPr lang="en-US" dirty="0" smtClean="0"/>
              <a:t>Too many theorists teach graduate courses</a:t>
            </a:r>
          </a:p>
          <a:p>
            <a:pPr lvl="1"/>
            <a:r>
              <a:rPr lang="en-US" dirty="0" smtClean="0"/>
              <a:t>Experimentalists more likely to make connections</a:t>
            </a:r>
          </a:p>
          <a:p>
            <a:r>
              <a:rPr lang="en-US" sz="2400" dirty="0" smtClean="0"/>
              <a:t>Make students active participants in learning</a:t>
            </a:r>
          </a:p>
          <a:p>
            <a:r>
              <a:rPr lang="en-US" sz="2400" dirty="0" smtClean="0"/>
              <a:t>Core curriculum should be updated to be relevant but each department should decide how to do that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0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762000"/>
          </a:xfrm>
        </p:spPr>
        <p:txBody>
          <a:bodyPr/>
          <a:lstStyle/>
          <a:p>
            <a:r>
              <a:rPr lang="en-US" dirty="0" smtClean="0"/>
              <a:t>Interesting Comments – Professional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848600" cy="4800600"/>
          </a:xfrm>
        </p:spPr>
        <p:txBody>
          <a:bodyPr/>
          <a:lstStyle/>
          <a:p>
            <a:r>
              <a:rPr lang="en-US" sz="2400" dirty="0" smtClean="0"/>
              <a:t>Does use of term soft skills imply low priority?</a:t>
            </a:r>
          </a:p>
          <a:p>
            <a:pPr lvl="1"/>
            <a:r>
              <a:rPr lang="en-US" dirty="0" smtClean="0"/>
              <a:t>Better to use critical or professional skills </a:t>
            </a:r>
          </a:p>
          <a:p>
            <a:pPr lvl="1"/>
            <a:r>
              <a:rPr lang="en-US" dirty="0" smtClean="0"/>
              <a:t>Need APS statement on professional skills</a:t>
            </a:r>
          </a:p>
          <a:p>
            <a:pPr lvl="1"/>
            <a:r>
              <a:rPr lang="en-US" dirty="0" smtClean="0"/>
              <a:t>Skills training should be intentional, not accidental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9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495800"/>
          </a:xfrm>
        </p:spPr>
        <p:txBody>
          <a:bodyPr/>
          <a:lstStyle/>
          <a:p>
            <a:r>
              <a:rPr lang="en-US" dirty="0" smtClean="0"/>
              <a:t>Most physics PhDs will have non-academic careers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5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Majority of Physics PhDs are in Industry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56904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Career Outcomes for PhD Physicists – Information from the NSF’s Survey of Doctoral Recipients, by Michael </a:t>
            </a:r>
            <a:r>
              <a:rPr lang="en-US" sz="1600" dirty="0" err="1" smtClean="0">
                <a:latin typeface="+mn-lt"/>
              </a:rPr>
              <a:t>Neuschatz</a:t>
            </a:r>
            <a:r>
              <a:rPr lang="en-US" sz="1600" dirty="0" smtClean="0">
                <a:latin typeface="+mn-lt"/>
              </a:rPr>
              <a:t> and Mark </a:t>
            </a:r>
            <a:r>
              <a:rPr lang="en-US" sz="1600" dirty="0" err="1" smtClean="0">
                <a:latin typeface="+mn-lt"/>
              </a:rPr>
              <a:t>McFarling</a:t>
            </a:r>
            <a:r>
              <a:rPr lang="en-US" sz="1600" dirty="0" smtClean="0">
                <a:latin typeface="+mn-lt"/>
              </a:rPr>
              <a:t> (AIP Statistical Research Center report)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6019800" cy="437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4114800" y="3255468"/>
            <a:ext cx="685800" cy="14689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1676400"/>
            <a:ext cx="609600" cy="76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4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2006 NSF Survey of Employed Doctoral Scientists and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662" y="3886200"/>
            <a:ext cx="78486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Table </a:t>
            </a:r>
            <a:r>
              <a:rPr lang="en-US" sz="1600" b="0" dirty="0"/>
              <a:t>15 of the 2006 NSF </a:t>
            </a:r>
            <a:r>
              <a:rPr lang="en-US" sz="1600" b="0" dirty="0" smtClean="0"/>
              <a:t>survey: Characteristics </a:t>
            </a:r>
            <a:r>
              <a:rPr lang="en-US" sz="1600" b="0" dirty="0"/>
              <a:t>of Doctoral Scientists and Engineers in the United States: 2006</a:t>
            </a:r>
          </a:p>
          <a:p>
            <a:pPr marL="0" indent="0">
              <a:buNone/>
            </a:pPr>
            <a:r>
              <a:rPr lang="en-US" sz="1600" b="0" u="sng" dirty="0">
                <a:hlinkClick r:id="rId2"/>
              </a:rPr>
              <a:t>http://</a:t>
            </a:r>
            <a:r>
              <a:rPr lang="en-US" sz="1600" b="0" u="sng" dirty="0" smtClean="0">
                <a:hlinkClick r:id="rId2"/>
              </a:rPr>
              <a:t>www.nsf.gov/statistics/nsf09317/content.cfm?pub_id=3920 id=2</a:t>
            </a:r>
            <a:endParaRPr lang="en-US" sz="1600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295400"/>
            <a:ext cx="8177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Physics:</a:t>
            </a:r>
          </a:p>
          <a:p>
            <a:pPr marL="800100" lvl="1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Total employed: 34,310</a:t>
            </a:r>
          </a:p>
          <a:p>
            <a:pPr marL="800100" lvl="1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n-lt"/>
              </a:rPr>
              <a:t>Teaching as primary or secondary work activity: 8,270 (24%)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70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NSF Survey of Doctorate Recipients (SDR)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7924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34,900 employed physicists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13,000 at educational institutions (37%)</a:t>
            </a:r>
          </a:p>
          <a:p>
            <a:pPr marL="800100" lvl="1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9,700 are post-secondary physics teachers (28%)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21,900 at non-academic institutions (63%)</a:t>
            </a:r>
          </a:p>
          <a:p>
            <a:pPr marL="914400" lvl="1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17,200 at private (49%)</a:t>
            </a:r>
          </a:p>
          <a:p>
            <a:pPr marL="914400" lvl="1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3,500 at government (10%)</a:t>
            </a:r>
          </a:p>
          <a:p>
            <a:pPr marL="914400" lvl="1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1,200 self-employed (3%)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/>
          </a:p>
          <a:p>
            <a:r>
              <a:rPr lang="en-US" sz="1600" dirty="0" smtClean="0">
                <a:latin typeface="+mn-lt"/>
              </a:rPr>
              <a:t>Characteristics </a:t>
            </a:r>
            <a:r>
              <a:rPr lang="en-US" sz="1600" dirty="0">
                <a:latin typeface="+mn-lt"/>
              </a:rPr>
              <a:t>of Doctoral Scientists and Engineers in the United </a:t>
            </a:r>
            <a:r>
              <a:rPr lang="en-US" sz="1600" dirty="0" smtClean="0">
                <a:latin typeface="+mn-lt"/>
              </a:rPr>
              <a:t>States: 2008; Tables 2, 8</a:t>
            </a:r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  <a:hlinkClick r:id="rId2"/>
              </a:rPr>
              <a:t>http://www.nsf.gov/statistics/nsf13302/pdf/nsf13302.pdf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58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6248400" cy="533400"/>
          </a:xfrm>
        </p:spPr>
        <p:txBody>
          <a:bodyPr/>
          <a:lstStyle/>
          <a:p>
            <a:r>
              <a:rPr lang="en-US" dirty="0" smtClean="0"/>
              <a:t>Physics Doctorates Initial Employment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3505200"/>
          </a:xfrm>
        </p:spPr>
        <p:txBody>
          <a:bodyPr/>
          <a:lstStyle/>
          <a:p>
            <a:r>
              <a:rPr lang="en-US" dirty="0" smtClean="0"/>
              <a:t>Potentially permanent positions accepted by PhD classes of 2009 &amp; 2010</a:t>
            </a:r>
          </a:p>
          <a:p>
            <a:pPr lvl="1"/>
            <a:r>
              <a:rPr lang="en-US" dirty="0"/>
              <a:t>Academic: 23</a:t>
            </a:r>
            <a:r>
              <a:rPr lang="en-US" dirty="0" smtClean="0"/>
              <a:t>%</a:t>
            </a:r>
          </a:p>
          <a:p>
            <a:pPr lvl="1"/>
            <a:r>
              <a:rPr lang="en-US" dirty="0"/>
              <a:t>Private sector: 57%</a:t>
            </a:r>
          </a:p>
          <a:p>
            <a:pPr lvl="1"/>
            <a:r>
              <a:rPr lang="en-US" dirty="0"/>
              <a:t>Government: 16%</a:t>
            </a:r>
          </a:p>
          <a:p>
            <a:pPr lvl="1"/>
            <a:r>
              <a:rPr lang="en-US" dirty="0"/>
              <a:t>Other: 4%</a:t>
            </a:r>
          </a:p>
          <a:p>
            <a:pPr lvl="1"/>
            <a:r>
              <a:rPr lang="en-US" dirty="0" smtClean="0"/>
              <a:t>N=365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sz="1600" dirty="0" smtClean="0"/>
              <a:t>Table 1 at: </a:t>
            </a:r>
            <a:r>
              <a:rPr lang="en-US" sz="1600" dirty="0">
                <a:hlinkClick r:id="rId2"/>
              </a:rPr>
              <a:t>http://www.aip.org/sites/default/files/statistics/employment/phdinitemp-p-10.pdf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214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848600" cy="4495800"/>
          </a:xfrm>
        </p:spPr>
        <p:txBody>
          <a:bodyPr/>
          <a:lstStyle/>
          <a:p>
            <a:r>
              <a:rPr lang="en-US" sz="2400" dirty="0" smtClean="0"/>
              <a:t>Expert learning and innovation skills</a:t>
            </a:r>
          </a:p>
          <a:p>
            <a:pPr lvl="1"/>
            <a:r>
              <a:rPr lang="en-US" dirty="0" smtClean="0"/>
              <a:t>Apply existing knowledge to new situations – engineering/applied focus</a:t>
            </a:r>
          </a:p>
          <a:p>
            <a:pPr lvl="1"/>
            <a:r>
              <a:rPr lang="en-US" dirty="0" smtClean="0"/>
              <a:t>Solve well defined and ill-defined problems</a:t>
            </a:r>
          </a:p>
          <a:p>
            <a:pPr lvl="1"/>
            <a:r>
              <a:rPr lang="en-US" dirty="0" smtClean="0"/>
              <a:t>Use software, toolsets common in industry, statistics</a:t>
            </a:r>
          </a:p>
          <a:p>
            <a:pPr lvl="1"/>
            <a:r>
              <a:rPr lang="en-US" b="1" i="1" dirty="0" smtClean="0"/>
              <a:t>Graduate classes can include more modern applications and connections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6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495800"/>
          </a:xfrm>
        </p:spPr>
        <p:txBody>
          <a:bodyPr/>
          <a:lstStyle/>
          <a:p>
            <a:r>
              <a:rPr lang="en-US" sz="2400" dirty="0" smtClean="0"/>
              <a:t>Leadership</a:t>
            </a:r>
          </a:p>
          <a:p>
            <a:pPr lvl="1"/>
            <a:r>
              <a:rPr lang="en-US" dirty="0" smtClean="0"/>
              <a:t>Conceptualizing and planning projects</a:t>
            </a:r>
          </a:p>
          <a:p>
            <a:pPr lvl="1"/>
            <a:r>
              <a:rPr lang="en-US" dirty="0" smtClean="0"/>
              <a:t>Focus team on attaining goals</a:t>
            </a:r>
          </a:p>
          <a:p>
            <a:pPr lvl="1"/>
            <a:r>
              <a:rPr lang="en-US" dirty="0" smtClean="0"/>
              <a:t>Keep team and stakeholders informed</a:t>
            </a:r>
          </a:p>
          <a:p>
            <a:pPr lvl="1"/>
            <a:r>
              <a:rPr lang="en-US" b="1" i="1" dirty="0" smtClean="0"/>
              <a:t>Graduate students can develop leadership</a:t>
            </a:r>
          </a:p>
          <a:p>
            <a:pPr lvl="2"/>
            <a:r>
              <a:rPr lang="en-US" sz="2400" i="1" dirty="0" smtClean="0"/>
              <a:t> Mid to late in graduate career in their research</a:t>
            </a:r>
          </a:p>
          <a:p>
            <a:pPr lvl="2"/>
            <a:r>
              <a:rPr lang="en-US" sz="2400" i="1" dirty="0" smtClean="0"/>
              <a:t> Mentor junior graduate students and undergraduates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6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848600" cy="4495800"/>
          </a:xfrm>
        </p:spPr>
        <p:txBody>
          <a:bodyPr/>
          <a:lstStyle/>
          <a:p>
            <a:r>
              <a:rPr lang="en-US" sz="2400" dirty="0" smtClean="0"/>
              <a:t>Project Management</a:t>
            </a:r>
          </a:p>
          <a:p>
            <a:pPr lvl="1"/>
            <a:r>
              <a:rPr lang="en-US" dirty="0" smtClean="0"/>
              <a:t>Define project scope</a:t>
            </a:r>
          </a:p>
          <a:p>
            <a:pPr lvl="1"/>
            <a:r>
              <a:rPr lang="en-US" dirty="0" smtClean="0"/>
              <a:t>Develop and follow schedule</a:t>
            </a:r>
          </a:p>
          <a:p>
            <a:pPr lvl="1"/>
            <a:r>
              <a:rPr lang="en-US" dirty="0" smtClean="0"/>
              <a:t>Develop and follow budget</a:t>
            </a:r>
          </a:p>
          <a:p>
            <a:pPr lvl="1"/>
            <a:r>
              <a:rPr lang="en-US" b="1" i="1" dirty="0" smtClean="0"/>
              <a:t>Graduate students can begin using their thesis research as the project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848600" cy="3276600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sz="2400" dirty="0" smtClean="0"/>
              <a:t>Describe key findings of the Second Graduate Education in Physics Conference relevant to preparing students for non-academic careers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Participant stories/comments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Conference findings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791200"/>
          </a:xfrm>
        </p:spPr>
        <p:txBody>
          <a:bodyPr/>
          <a:lstStyle/>
          <a:p>
            <a:r>
              <a:rPr lang="en-US" sz="2400" dirty="0" smtClean="0"/>
              <a:t>Communication Skills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</a:p>
          <a:p>
            <a:pPr lvl="1"/>
            <a:r>
              <a:rPr lang="en-US" dirty="0" smtClean="0"/>
              <a:t>Verbal</a:t>
            </a:r>
          </a:p>
          <a:p>
            <a:pPr lvl="2"/>
            <a:r>
              <a:rPr lang="en-US" sz="2400" dirty="0" smtClean="0"/>
              <a:t> Co-workers, technicians, program managers, upper management, funding sources</a:t>
            </a:r>
          </a:p>
          <a:p>
            <a:pPr lvl="1"/>
            <a:r>
              <a:rPr lang="en-US" dirty="0" smtClean="0"/>
              <a:t>Written</a:t>
            </a:r>
          </a:p>
          <a:p>
            <a:pPr lvl="2"/>
            <a:r>
              <a:rPr lang="en-US" sz="2400" dirty="0" smtClean="0"/>
              <a:t> Monthly reports, proposals, white papers, test plans, test results, final reports</a:t>
            </a:r>
          </a:p>
          <a:p>
            <a:pPr lvl="2"/>
            <a:r>
              <a:rPr lang="en-US" sz="2400" dirty="0" smtClean="0"/>
              <a:t> Graphs and tables for technical and non-technical audiences</a:t>
            </a:r>
          </a:p>
          <a:p>
            <a:pPr lvl="1"/>
            <a:r>
              <a:rPr lang="en-US" b="1" i="1" dirty="0" smtClean="0"/>
              <a:t>Graduate students can hone these skills via thesis updates to advisors and graduate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848600" cy="4495800"/>
          </a:xfrm>
        </p:spPr>
        <p:txBody>
          <a:bodyPr/>
          <a:lstStyle/>
          <a:p>
            <a:r>
              <a:rPr lang="en-US" sz="2400" dirty="0" smtClean="0"/>
              <a:t>Interpersonal skills</a:t>
            </a:r>
          </a:p>
          <a:p>
            <a:pPr lvl="1"/>
            <a:r>
              <a:rPr lang="en-US" dirty="0" smtClean="0"/>
              <a:t>Work productively with a team as leader or member</a:t>
            </a:r>
          </a:p>
          <a:p>
            <a:pPr lvl="1"/>
            <a:r>
              <a:rPr lang="en-US" dirty="0" smtClean="0"/>
              <a:t>Listening skills</a:t>
            </a:r>
          </a:p>
          <a:p>
            <a:pPr lvl="1"/>
            <a:r>
              <a:rPr lang="en-US" dirty="0" smtClean="0"/>
              <a:t>Interact with customers</a:t>
            </a:r>
          </a:p>
          <a:p>
            <a:r>
              <a:rPr lang="en-US" sz="2400" i="1" dirty="0" smtClean="0"/>
              <a:t>Later stage graduate students can lead early stage graduate students and interact with funding sources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06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495800"/>
          </a:xfrm>
        </p:spPr>
        <p:txBody>
          <a:bodyPr/>
          <a:lstStyle/>
          <a:p>
            <a:r>
              <a:rPr lang="en-US" sz="2400" dirty="0" smtClean="0"/>
              <a:t>Proposal Writing</a:t>
            </a:r>
          </a:p>
          <a:p>
            <a:pPr lvl="1"/>
            <a:r>
              <a:rPr lang="en-US" dirty="0" smtClean="0"/>
              <a:t>Proposals to internal customers</a:t>
            </a:r>
          </a:p>
          <a:p>
            <a:pPr lvl="1"/>
            <a:r>
              <a:rPr lang="en-US" dirty="0" smtClean="0"/>
              <a:t>Proposals to external customers</a:t>
            </a:r>
          </a:p>
          <a:p>
            <a:pPr lvl="1"/>
            <a:r>
              <a:rPr lang="en-US" dirty="0" smtClean="0"/>
              <a:t>Develop planning, research, and writing skills</a:t>
            </a:r>
          </a:p>
          <a:p>
            <a:r>
              <a:rPr lang="en-US" sz="2400" i="1" dirty="0" smtClean="0"/>
              <a:t>Graduate students can:</a:t>
            </a:r>
          </a:p>
          <a:p>
            <a:pPr lvl="1"/>
            <a:r>
              <a:rPr lang="en-US" i="1" dirty="0" smtClean="0"/>
              <a:t>Assist their professors in proposal writing early in their research</a:t>
            </a:r>
          </a:p>
          <a:p>
            <a:pPr lvl="1"/>
            <a:r>
              <a:rPr lang="en-US" i="1" dirty="0" smtClean="0"/>
              <a:t>Take leadership role in proposal writing later in their research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848600" cy="4495800"/>
          </a:xfrm>
        </p:spPr>
        <p:txBody>
          <a:bodyPr/>
          <a:lstStyle/>
          <a:p>
            <a:r>
              <a:rPr lang="en-US" sz="2400" dirty="0" smtClean="0"/>
              <a:t>Connections with industry: research collaborations/internships provide students with better understanding of non-academic careers</a:t>
            </a:r>
          </a:p>
          <a:p>
            <a:r>
              <a:rPr lang="en-US" sz="2400" dirty="0" smtClean="0"/>
              <a:t>Need to value a broad range of career paths</a:t>
            </a:r>
          </a:p>
          <a:p>
            <a:r>
              <a:rPr lang="en-US" sz="2400" dirty="0" smtClean="0"/>
              <a:t>Include modern applications/engineering aspects/connections to other areas in graduate classes</a:t>
            </a:r>
          </a:p>
          <a:p>
            <a:r>
              <a:rPr lang="en-US" sz="2400" dirty="0" smtClean="0"/>
              <a:t>Connect with engineering or business schools for professional skills training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2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Professional masters programs include many business/soft skills</a:t>
            </a:r>
          </a:p>
          <a:p>
            <a:r>
              <a:rPr lang="en-US" dirty="0" smtClean="0"/>
              <a:t>PhD programs could use professional masters programs as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Primary Resources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848600" cy="4953000"/>
          </a:xfrm>
        </p:spPr>
        <p:txBody>
          <a:bodyPr/>
          <a:lstStyle/>
          <a:p>
            <a:r>
              <a:rPr lang="en-US" sz="2000" dirty="0" smtClean="0"/>
              <a:t>Conference Resources (background readings)</a:t>
            </a:r>
          </a:p>
          <a:p>
            <a:pPr lvl="1"/>
            <a:r>
              <a:rPr lang="en-US" sz="2000" b="1" dirty="0">
                <a:hlinkClick r:id="rId2"/>
              </a:rPr>
              <a:t>http://www.aps.org/programs/education/graduate/conf2013/resources.cfm</a:t>
            </a:r>
            <a:endParaRPr lang="en-US" sz="2000" b="1" dirty="0" smtClean="0"/>
          </a:p>
          <a:p>
            <a:r>
              <a:rPr lang="en-US" sz="2000" dirty="0" smtClean="0"/>
              <a:t>Conference Program (session goals, questions to be considered)</a:t>
            </a:r>
          </a:p>
          <a:p>
            <a:pPr lvl="1"/>
            <a:r>
              <a:rPr lang="en-US" sz="2000" b="1" dirty="0">
                <a:hlinkClick r:id="rId3"/>
              </a:rPr>
              <a:t>http://www.aps.org/programs/education/graduate/conf2013/program.cfm</a:t>
            </a:r>
            <a:endParaRPr lang="en-US" sz="2000" b="1" dirty="0" smtClean="0"/>
          </a:p>
          <a:p>
            <a:r>
              <a:rPr lang="en-US" sz="2000" dirty="0" smtClean="0"/>
              <a:t>Presentations and Notes (scribe notes for each session, presenters opening remarks, presentations)</a:t>
            </a:r>
          </a:p>
          <a:p>
            <a:pPr lvl="1"/>
            <a:r>
              <a:rPr lang="en-US" sz="2000" b="1" dirty="0">
                <a:hlinkClick r:id="rId4"/>
              </a:rPr>
              <a:t>http://www.aps.org/programs/education/graduate/conf2013/presentations.cfm</a:t>
            </a:r>
            <a:endParaRPr lang="en-US" sz="2000" b="1" dirty="0" smtClean="0"/>
          </a:p>
          <a:p>
            <a:r>
              <a:rPr lang="en-US" sz="2000" dirty="0" smtClean="0"/>
              <a:t>Conference web site</a:t>
            </a:r>
          </a:p>
          <a:p>
            <a:pPr lvl="1"/>
            <a:r>
              <a:rPr lang="en-US" sz="2000" b="1" dirty="0">
                <a:hlinkClick r:id="rId5"/>
              </a:rPr>
              <a:t>http://www.aps.org/programs/education/graduate/conf2013/index.cfm</a:t>
            </a:r>
            <a:endParaRPr lang="en-US" sz="2000" b="1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6781800" cy="5257800"/>
          </a:xfrm>
          <a:ln>
            <a:noFill/>
          </a:ln>
        </p:spPr>
        <p:txBody>
          <a:bodyPr/>
          <a:lstStyle/>
          <a:p>
            <a:r>
              <a:rPr lang="en-US" sz="1800" dirty="0" smtClean="0"/>
              <a:t>“Things your adviser never told you: Entrepreneurship’s role in physics education” by Douglas Aron</a:t>
            </a:r>
          </a:p>
          <a:p>
            <a:pPr lvl="1"/>
            <a:r>
              <a:rPr lang="en-US" sz="1800" dirty="0" smtClean="0"/>
              <a:t>Physics Today, August 13, 2013, p. 42-47 </a:t>
            </a:r>
          </a:p>
          <a:p>
            <a:r>
              <a:rPr lang="en-US" sz="1800" dirty="0" smtClean="0"/>
              <a:t>“The Art of Being a Scientist: A Guide for Graduate Students and their mentors”  by </a:t>
            </a:r>
            <a:r>
              <a:rPr lang="en-US" sz="1800" dirty="0" err="1" smtClean="0"/>
              <a:t>Roel</a:t>
            </a:r>
            <a:r>
              <a:rPr lang="en-US" sz="1800" dirty="0" smtClean="0"/>
              <a:t> Snider and Ken </a:t>
            </a:r>
            <a:r>
              <a:rPr lang="en-US" sz="1800" dirty="0" err="1" smtClean="0"/>
              <a:t>Larner</a:t>
            </a:r>
            <a:endParaRPr lang="en-US" sz="1800" dirty="0" smtClean="0"/>
          </a:p>
          <a:p>
            <a:r>
              <a:rPr lang="en-US" sz="1800" dirty="0" smtClean="0"/>
              <a:t>“Preparing Graduate Students for Careers in Industry” by Larry Woolf</a:t>
            </a:r>
          </a:p>
          <a:p>
            <a:pPr lvl="1"/>
            <a:r>
              <a:rPr lang="en-US" sz="1800" b="1" dirty="0">
                <a:hlinkClick r:id="rId2"/>
              </a:rPr>
              <a:t>http://</a:t>
            </a:r>
            <a:r>
              <a:rPr lang="en-US" sz="1800" b="1" dirty="0" smtClean="0">
                <a:hlinkClick r:id="rId2"/>
              </a:rPr>
              <a:t>www.aps.org/units/fed/newsletters/spring2013/industry.cfm</a:t>
            </a:r>
            <a:endParaRPr lang="en-US" sz="1800" b="1" dirty="0" smtClean="0"/>
          </a:p>
          <a:p>
            <a:r>
              <a:rPr lang="en-US" sz="1800" dirty="0"/>
              <a:t>Is Industry Really a "Nontraditional" Career</a:t>
            </a:r>
            <a:r>
              <a:rPr lang="en-US" sz="1800" dirty="0" smtClean="0"/>
              <a:t>? </a:t>
            </a:r>
            <a:r>
              <a:rPr lang="en-US" sz="1800" dirty="0"/>
              <a:t> </a:t>
            </a:r>
            <a:r>
              <a:rPr lang="en-US" sz="1800" dirty="0" smtClean="0"/>
              <a:t>by </a:t>
            </a:r>
            <a:r>
              <a:rPr lang="en-US" sz="1800" dirty="0"/>
              <a:t>Jeffrey Hunt, Boeing </a:t>
            </a:r>
            <a:r>
              <a:rPr lang="en-US" sz="1800" dirty="0" smtClean="0"/>
              <a:t>Corporation</a:t>
            </a:r>
          </a:p>
          <a:p>
            <a:pPr lvl="1"/>
            <a:r>
              <a:rPr lang="en-US" sz="1800" b="1" dirty="0">
                <a:hlinkClick r:id="rId3"/>
              </a:rPr>
              <a:t>http://www.aps.org/units/fiap/newsletters/201311</a:t>
            </a:r>
            <a:r>
              <a:rPr lang="en-US" sz="1800" b="1" dirty="0" smtClean="0">
                <a:hlinkClick r:id="rId3"/>
              </a:rPr>
              <a:t>/</a:t>
            </a:r>
            <a:endParaRPr lang="en-US" sz="1800" b="1" dirty="0" smtClean="0"/>
          </a:p>
          <a:p>
            <a:r>
              <a:rPr lang="en-US" sz="1800" dirty="0" smtClean="0"/>
              <a:t>Best practices </a:t>
            </a:r>
            <a:r>
              <a:rPr lang="en-US" sz="1800" dirty="0"/>
              <a:t>for Educating Students about Non-Academic </a:t>
            </a:r>
            <a:r>
              <a:rPr lang="en-US" sz="1800" dirty="0" smtClean="0"/>
              <a:t>Jobs</a:t>
            </a:r>
            <a:endParaRPr lang="en-US" sz="1800" dirty="0" smtClean="0">
              <a:hlinkClick r:id="rId4"/>
            </a:endParaRPr>
          </a:p>
          <a:p>
            <a:pPr lvl="1"/>
            <a:r>
              <a:rPr lang="en-US" sz="1800" b="1" dirty="0" smtClean="0">
                <a:hlinkClick r:id="rId4"/>
              </a:rPr>
              <a:t>http</a:t>
            </a:r>
            <a:r>
              <a:rPr lang="en-US" sz="1800" b="1" dirty="0">
                <a:hlinkClick r:id="rId4"/>
              </a:rPr>
              <a:t>://www.aps.org/careers/guidance/advisors/bestpractices/</a:t>
            </a:r>
            <a:endParaRPr lang="en-US" sz="1800" b="1" dirty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28800"/>
            <a:ext cx="1692703" cy="255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PhD Physicist: View from Graduate School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581400" y="1923803"/>
            <a:ext cx="2362200" cy="2362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76700" y="3581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71900" y="2495303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71900" y="2743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Field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4059629" y="2676154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198998" y="2460091"/>
            <a:ext cx="305132" cy="1975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33076" y="2275425"/>
            <a:ext cx="91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Thesis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3464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PhD Physicist: View from Industry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200400" y="2275425"/>
            <a:ext cx="2362200" cy="2362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95700" y="393302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390900" y="2846925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81152" y="1848972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Engineering</a:t>
            </a:r>
            <a:endParaRPr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2057401" y="1665824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90900" y="304329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Field</a:t>
            </a:r>
            <a:endParaRPr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1295400" y="2863334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95400" y="3073568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Manufacturing</a:t>
            </a:r>
            <a:endParaRPr lang="en-US" sz="1800" dirty="0"/>
          </a:p>
        </p:txBody>
      </p:sp>
      <p:sp>
        <p:nvSpPr>
          <p:cNvPr id="17" name="Oval 16"/>
          <p:cNvSpPr/>
          <p:nvPr/>
        </p:nvSpPr>
        <p:spPr>
          <a:xfrm>
            <a:off x="1524001" y="4191000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24001" y="4401234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Program </a:t>
            </a:r>
            <a:r>
              <a:rPr lang="en-US" sz="1800" dirty="0" err="1" smtClean="0"/>
              <a:t>Mgmt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>
          <a:xfrm>
            <a:off x="2751198" y="4867870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29048" y="501134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Product development</a:t>
            </a:r>
            <a:endParaRPr lang="en-US" sz="1800" dirty="0"/>
          </a:p>
        </p:txBody>
      </p:sp>
      <p:sp>
        <p:nvSpPr>
          <p:cNvPr id="21" name="Oval 20"/>
          <p:cNvSpPr/>
          <p:nvPr/>
        </p:nvSpPr>
        <p:spPr>
          <a:xfrm>
            <a:off x="4327072" y="4867870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381500" y="4939605"/>
            <a:ext cx="1410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Technology Assessment/ IP</a:t>
            </a:r>
            <a:endParaRPr lang="en-US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3472956" y="124928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Proposal writing</a:t>
            </a:r>
            <a:endParaRPr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3449205" y="1066132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84223" y="1315572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Plans/ Reports</a:t>
            </a:r>
            <a:endParaRPr lang="en-US" sz="1800" dirty="0"/>
          </a:p>
        </p:txBody>
      </p:sp>
      <p:sp>
        <p:nvSpPr>
          <p:cNvPr id="27" name="Oval 26"/>
          <p:cNvSpPr/>
          <p:nvPr/>
        </p:nvSpPr>
        <p:spPr>
          <a:xfrm>
            <a:off x="4860472" y="1132424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951023" y="2447078"/>
            <a:ext cx="1261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Modeling</a:t>
            </a:r>
            <a:endParaRPr lang="en-US" sz="1800" dirty="0"/>
          </a:p>
        </p:txBody>
      </p:sp>
      <p:sp>
        <p:nvSpPr>
          <p:cNvPr id="29" name="Oval 28"/>
          <p:cNvSpPr/>
          <p:nvPr/>
        </p:nvSpPr>
        <p:spPr>
          <a:xfrm>
            <a:off x="5951023" y="2235162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183004" y="3606555"/>
            <a:ext cx="1208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Documentation</a:t>
            </a:r>
            <a:endParaRPr lang="en-US" sz="1800" dirty="0"/>
          </a:p>
        </p:txBody>
      </p:sp>
      <p:sp>
        <p:nvSpPr>
          <p:cNvPr id="31" name="Oval 30"/>
          <p:cNvSpPr/>
          <p:nvPr/>
        </p:nvSpPr>
        <p:spPr>
          <a:xfrm>
            <a:off x="6159254" y="3423407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491802" y="4862899"/>
            <a:ext cx="1505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Presentations</a:t>
            </a:r>
            <a:endParaRPr lang="en-US" sz="1800" dirty="0"/>
          </a:p>
        </p:txBody>
      </p:sp>
      <p:sp>
        <p:nvSpPr>
          <p:cNvPr id="33" name="Oval 32"/>
          <p:cNvSpPr/>
          <p:nvPr/>
        </p:nvSpPr>
        <p:spPr>
          <a:xfrm>
            <a:off x="5625854" y="4514165"/>
            <a:ext cx="10668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124201" y="2458573"/>
            <a:ext cx="325004" cy="274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5" idx="2"/>
          </p:cNvCxnSpPr>
          <p:nvPr/>
        </p:nvCxnSpPr>
        <p:spPr>
          <a:xfrm>
            <a:off x="2362200" y="3396733"/>
            <a:ext cx="838200" cy="59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549979" y="4163854"/>
            <a:ext cx="899226" cy="3204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528538" y="4514165"/>
            <a:ext cx="205262" cy="403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4648200" y="4637625"/>
            <a:ext cx="133392" cy="2557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5" idx="5"/>
          </p:cNvCxnSpPr>
          <p:nvPr/>
        </p:nvCxnSpPr>
        <p:spPr>
          <a:xfrm flipH="1" flipV="1">
            <a:off x="5216664" y="4291689"/>
            <a:ext cx="565756" cy="351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5551991" y="3691637"/>
            <a:ext cx="607263" cy="1757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478789" y="2846925"/>
            <a:ext cx="448483" cy="1963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5086557" y="2199224"/>
            <a:ext cx="130107" cy="2725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047659" y="2098877"/>
            <a:ext cx="29041" cy="2366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08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and Technical Knowledge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59606" y="5039366"/>
            <a:ext cx="28194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Recent Physics Doctorates: </a:t>
            </a:r>
            <a:r>
              <a:rPr lang="en-US" sz="1100" dirty="0" smtClean="0"/>
              <a:t> Skills </a:t>
            </a:r>
            <a:r>
              <a:rPr lang="en-US" sz="1100" dirty="0"/>
              <a:t>Used </a:t>
            </a:r>
            <a:r>
              <a:rPr lang="en-US" sz="1100" dirty="0" smtClean="0"/>
              <a:t>  </a:t>
            </a:r>
            <a:r>
              <a:rPr lang="en-US" sz="1100" dirty="0"/>
              <a:t>Satisfaction with Employment </a:t>
            </a:r>
          </a:p>
          <a:p>
            <a:r>
              <a:rPr lang="en-US" sz="1100" dirty="0"/>
              <a:t>Data from the degree recipient follow-up survey for the classes of 2009 and 2010 </a:t>
            </a:r>
          </a:p>
          <a:p>
            <a:r>
              <a:rPr lang="en-US" sz="1100" dirty="0"/>
              <a:t>Garrett Anderson and Patrick </a:t>
            </a:r>
            <a:r>
              <a:rPr lang="en-US" sz="1100" dirty="0" smtClean="0"/>
              <a:t>Mulvey</a:t>
            </a:r>
          </a:p>
          <a:p>
            <a:r>
              <a:rPr lang="en-US" sz="1100" dirty="0">
                <a:hlinkClick r:id="rId2"/>
              </a:rPr>
              <a:t>http://www.aip.org/statistics/trends/reports/physdoctorates0910.pdf</a:t>
            </a:r>
            <a:endParaRPr lang="en-US" sz="1100" dirty="0"/>
          </a:p>
        </p:txBody>
      </p:sp>
      <p:pic>
        <p:nvPicPr>
          <p:cNvPr id="1026" name="Picture 2" descr="Scientific and Technical Knowledge Regularly Used by New Physics PhDs, Classes of 2009 &amp; 2010 Comb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12992"/>
            <a:ext cx="5476875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44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program for Preparation for Non-Academic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05800" cy="4495800"/>
          </a:xfrm>
        </p:spPr>
        <p:txBody>
          <a:bodyPr/>
          <a:lstStyle/>
          <a:p>
            <a:r>
              <a:rPr lang="en-US" dirty="0" smtClean="0"/>
              <a:t>Panel session 1 with 3 panel members (75min)</a:t>
            </a:r>
          </a:p>
          <a:p>
            <a:r>
              <a:rPr lang="en-US" dirty="0" smtClean="0"/>
              <a:t>Breakout session 1 (75min)</a:t>
            </a:r>
          </a:p>
          <a:p>
            <a:pPr lvl="1"/>
            <a:r>
              <a:rPr lang="en-US" dirty="0" smtClean="0"/>
              <a:t>Non-academic careers</a:t>
            </a:r>
          </a:p>
          <a:p>
            <a:pPr lvl="1"/>
            <a:r>
              <a:rPr lang="en-US" dirty="0" smtClean="0"/>
              <a:t>Improving the graduate curriculum: multi/</a:t>
            </a:r>
            <a:r>
              <a:rPr lang="en-US" dirty="0"/>
              <a:t>i</a:t>
            </a:r>
            <a:r>
              <a:rPr lang="en-US" dirty="0" smtClean="0"/>
              <a:t>nter disciplinary courses</a:t>
            </a:r>
          </a:p>
          <a:p>
            <a:pPr lvl="1"/>
            <a:r>
              <a:rPr lang="en-US" dirty="0" smtClean="0"/>
              <a:t>General </a:t>
            </a:r>
            <a:r>
              <a:rPr lang="en-US" dirty="0"/>
              <a:t>p</a:t>
            </a:r>
            <a:r>
              <a:rPr lang="en-US" dirty="0" smtClean="0"/>
              <a:t>rofessional skills: leadership/team building/communication</a:t>
            </a:r>
          </a:p>
          <a:p>
            <a:r>
              <a:rPr lang="en-US" dirty="0" smtClean="0"/>
              <a:t>Breakout session 3 (75 min)</a:t>
            </a:r>
          </a:p>
          <a:p>
            <a:pPr lvl="1"/>
            <a:r>
              <a:rPr lang="en-US" dirty="0" smtClean="0"/>
              <a:t>University, industry and national lab partnership for graduate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2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and Management Skills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15200" y="4031664"/>
            <a:ext cx="152400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Recent Physics Doctorates: </a:t>
            </a:r>
            <a:r>
              <a:rPr lang="en-US" sz="1100" dirty="0" smtClean="0"/>
              <a:t> Skills </a:t>
            </a:r>
            <a:r>
              <a:rPr lang="en-US" sz="1100" dirty="0"/>
              <a:t>Used </a:t>
            </a:r>
            <a:r>
              <a:rPr lang="en-US" sz="1100" dirty="0" smtClean="0"/>
              <a:t>  </a:t>
            </a:r>
            <a:r>
              <a:rPr lang="en-US" sz="1100" dirty="0"/>
              <a:t>Satisfaction with Employment </a:t>
            </a:r>
          </a:p>
          <a:p>
            <a:r>
              <a:rPr lang="en-US" sz="1100" dirty="0"/>
              <a:t>Data from the degree recipient follow-up survey for the classes of 2009 and 2010 </a:t>
            </a:r>
          </a:p>
          <a:p>
            <a:r>
              <a:rPr lang="en-US" sz="1100" dirty="0"/>
              <a:t>Garrett Anderson and Patrick </a:t>
            </a:r>
            <a:r>
              <a:rPr lang="en-US" sz="1100" dirty="0" smtClean="0"/>
              <a:t>Mulvey</a:t>
            </a:r>
          </a:p>
          <a:p>
            <a:r>
              <a:rPr lang="en-US" sz="1100" dirty="0">
                <a:hlinkClick r:id="rId2"/>
              </a:rPr>
              <a:t>http://www.aip.org/statistics/trends/reports/physdoctorates0910.pdf</a:t>
            </a:r>
            <a:endParaRPr lang="en-US" sz="1100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09" y="1142999"/>
            <a:ext cx="7133591" cy="5181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66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4495800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ajority of physics PhDs will have non-academic careers</a:t>
            </a:r>
          </a:p>
          <a:p>
            <a:r>
              <a:rPr lang="en-US" dirty="0" smtClean="0"/>
              <a:t>Students need professional skills</a:t>
            </a:r>
          </a:p>
          <a:p>
            <a:r>
              <a:rPr lang="en-US" dirty="0" smtClean="0"/>
              <a:t>Courses should include connections and modern applications</a:t>
            </a:r>
          </a:p>
          <a:p>
            <a:r>
              <a:rPr lang="en-US" dirty="0" smtClean="0"/>
              <a:t>Need to engage non-academic physicists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36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0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in </a:t>
            </a:r>
            <a:r>
              <a:rPr lang="en-US" dirty="0" err="1" smtClean="0"/>
              <a:t>ScienceWorks</a:t>
            </a:r>
            <a:r>
              <a:rPr lang="en-US" dirty="0" smtClean="0"/>
              <a:t> at Carthage College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3" t="5428" r="16615" b="60242"/>
          <a:stretch/>
        </p:blipFill>
        <p:spPr bwMode="auto">
          <a:xfrm>
            <a:off x="609600" y="1044589"/>
            <a:ext cx="7412902" cy="4365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940749" y="3276600"/>
            <a:ext cx="8382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55626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C2D84"/>
              </a:buClr>
              <a:buFont typeface="Wingdings" pitchFamily="2" charset="2"/>
              <a:buChar char="v"/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C2D8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C2D84"/>
              </a:buClr>
              <a:buFont typeface="Century Gothic" pitchFamily="34" charset="0"/>
              <a:buChar char="―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b="0" kern="0" dirty="0" smtClean="0"/>
              <a:t>D. N. </a:t>
            </a:r>
            <a:r>
              <a:rPr lang="en-US" sz="1800" b="0" kern="0" dirty="0" err="1" smtClean="0"/>
              <a:t>Arion</a:t>
            </a:r>
            <a:r>
              <a:rPr lang="en-US" sz="1800" b="0" kern="0" dirty="0" smtClean="0"/>
              <a:t>, “Things your adviser never told you: Entrepreneurship’s role in physics education,” Physics Today, August 13, 2013, p. 42-47</a:t>
            </a:r>
            <a:endParaRPr lang="en-US" sz="1800" b="0" kern="0" dirty="0"/>
          </a:p>
        </p:txBody>
      </p:sp>
      <p:sp>
        <p:nvSpPr>
          <p:cNvPr id="3" name="Rectangle 2"/>
          <p:cNvSpPr/>
          <p:nvPr/>
        </p:nvSpPr>
        <p:spPr>
          <a:xfrm>
            <a:off x="6902301" y="2971800"/>
            <a:ext cx="1457547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n-lt"/>
              </a:rPr>
              <a:t>Actionable: can be used and applied to novel situations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n-lt"/>
              </a:rPr>
              <a:t>Connective: connects to other areas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n-lt"/>
              </a:rPr>
              <a:t>Robust: widely applicable in most situations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13728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Largest employers as of 1998 – most recent AIP survey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264904"/>
              </p:ext>
            </p:extLst>
          </p:nvPr>
        </p:nvGraphicFramePr>
        <p:xfrm>
          <a:off x="1752600" y="1219200"/>
          <a:ext cx="5802850" cy="4558134"/>
        </p:xfrm>
        <a:graphic>
          <a:graphicData uri="http://schemas.openxmlformats.org/drawingml/2006/table">
            <a:tbl>
              <a:tblPr/>
              <a:tblGrid>
                <a:gridCol w="2901425"/>
                <a:gridCol w="2901425"/>
              </a:tblGrid>
              <a:tr h="326762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solidFill>
                            <a:srgbClr val="006699"/>
                          </a:solidFill>
                          <a:effectLst/>
                        </a:rPr>
                        <a:t>Largest 19 Employers*</a:t>
                      </a:r>
                    </a:p>
                  </a:txBody>
                  <a:tcPr marL="28169" marR="28169" marT="28169" marB="281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18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</a:rPr>
                        <a:t>Raytheon Corporation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IBM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Lockheed Martin Corporation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Lucent Technologies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Boeing Company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Eastman Kodak Company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Science Applications International Corporation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General Atomics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Hewlett-Packard Company</a:t>
                      </a:r>
                    </a:p>
                  </a:txBody>
                  <a:tcPr marL="28169" marR="28169" marT="28169" marB="281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</a:rPr>
                        <a:t>Northrop Grumman Corporation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AT T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Schlumberger Limited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Motorola Incorporated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Rockwell International Corporation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Seagate Technologies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i="1" dirty="0" err="1">
                          <a:effectLst/>
                        </a:rPr>
                        <a:t>Osram</a:t>
                      </a:r>
                      <a:r>
                        <a:rPr lang="en-US" sz="1800" i="1" dirty="0">
                          <a:effectLst/>
                        </a:rPr>
                        <a:t> Sylvania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Maxwell Optical Industries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Varian Associates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3M Company</a:t>
                      </a:r>
                    </a:p>
                  </a:txBody>
                  <a:tcPr marL="28169" marR="28169" marT="28169" marB="28169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9718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i="1" dirty="0">
                          <a:effectLst/>
                        </a:rPr>
                        <a:t>* The above companies employ 30% of industrially-employed PhD physicist members.</a:t>
                      </a:r>
                      <a:endParaRPr lang="en-US" sz="1800" dirty="0">
                        <a:effectLst/>
                      </a:endParaRPr>
                    </a:p>
                  </a:txBody>
                  <a:tcPr marL="28169" marR="28169" marT="28169" marB="281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1" y="5867400"/>
            <a:ext cx="2743200" cy="363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2849" rIns="0" bIns="42849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SOURCE: AIP Membership Sample Survey, 1998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CE065307-5B0A-467F-9F13-AA0D603D684D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Session 1: Preparation for Non-Academic Careers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12192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Zelda </a:t>
            </a:r>
            <a:r>
              <a:rPr lang="en-US" b="1" dirty="0">
                <a:latin typeface="+mn-lt"/>
              </a:rPr>
              <a:t>Gills (Lockheed </a:t>
            </a:r>
            <a:r>
              <a:rPr lang="en-US" b="1" dirty="0" smtClean="0">
                <a:latin typeface="+mn-lt"/>
              </a:rPr>
              <a:t>Martin Corp.)</a:t>
            </a:r>
            <a:r>
              <a:rPr lang="en-US" b="1" dirty="0">
                <a:latin typeface="+mn-lt"/>
              </a:rPr>
              <a:t> </a:t>
            </a:r>
            <a:endParaRPr lang="en-US" b="1" dirty="0" smtClean="0">
              <a:latin typeface="+mn-lt"/>
            </a:endParaRP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Alex </a:t>
            </a:r>
            <a:r>
              <a:rPr lang="en-US" b="1" dirty="0" err="1">
                <a:latin typeface="+mn-lt"/>
              </a:rPr>
              <a:t>Panchula</a:t>
            </a:r>
            <a:r>
              <a:rPr lang="en-US" b="1" dirty="0">
                <a:latin typeface="+mn-lt"/>
              </a:rPr>
              <a:t> (First </a:t>
            </a:r>
            <a:r>
              <a:rPr lang="en-US" b="1" dirty="0" smtClean="0">
                <a:latin typeface="+mn-lt"/>
              </a:rPr>
              <a:t>Solar, Inc.) 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Kathy </a:t>
            </a:r>
            <a:r>
              <a:rPr lang="en-US" b="1" dirty="0" err="1">
                <a:latin typeface="+mn-lt"/>
              </a:rPr>
              <a:t>Prestridge</a:t>
            </a:r>
            <a:r>
              <a:rPr lang="en-US" b="1" dirty="0">
                <a:latin typeface="+mn-lt"/>
              </a:rPr>
              <a:t> (Los </a:t>
            </a:r>
            <a:r>
              <a:rPr lang="en-US" b="1" dirty="0" smtClean="0">
                <a:latin typeface="+mn-lt"/>
              </a:rPr>
              <a:t>Alamos National Lab) </a:t>
            </a:r>
          </a:p>
          <a:p>
            <a:pPr>
              <a:buClr>
                <a:schemeClr val="accent2"/>
              </a:buClr>
            </a:pPr>
            <a:endParaRPr lang="en-US" b="1" dirty="0" smtClean="0">
              <a:latin typeface="+mn-lt"/>
            </a:endParaRP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Moderator</a:t>
            </a:r>
            <a:r>
              <a:rPr lang="en-US" b="1" dirty="0">
                <a:latin typeface="+mn-lt"/>
              </a:rPr>
              <a:t>: Larry Woolf (General </a:t>
            </a:r>
            <a:r>
              <a:rPr lang="en-US" b="1" dirty="0" smtClean="0">
                <a:latin typeface="+mn-lt"/>
              </a:rPr>
              <a:t>Atomics Aeronautical Systems, Inc.)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Prestridge</a:t>
            </a:r>
            <a:r>
              <a:rPr lang="en-US" dirty="0" smtClean="0"/>
              <a:t> (LANL)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876800"/>
          </a:xfrm>
        </p:spPr>
        <p:txBody>
          <a:bodyPr/>
          <a:lstStyle/>
          <a:p>
            <a:r>
              <a:rPr lang="en-US" sz="2400" dirty="0" smtClean="0"/>
              <a:t>Technical research skills</a:t>
            </a:r>
            <a:r>
              <a:rPr lang="en-US" sz="2400" b="0" dirty="0" smtClean="0"/>
              <a:t> </a:t>
            </a:r>
          </a:p>
          <a:p>
            <a:pPr lvl="1"/>
            <a:r>
              <a:rPr lang="en-US" b="0" dirty="0" smtClean="0"/>
              <a:t>Collaborations across experiment, theory, modeling, simulation </a:t>
            </a:r>
          </a:p>
          <a:p>
            <a:pPr lvl="1"/>
            <a:r>
              <a:rPr lang="en-US" dirty="0"/>
              <a:t>I</a:t>
            </a:r>
            <a:r>
              <a:rPr lang="en-US" b="0" dirty="0" smtClean="0"/>
              <a:t>ntellectual agility: applying existing knowledge to new situations</a:t>
            </a:r>
          </a:p>
          <a:p>
            <a:r>
              <a:rPr lang="en-US" sz="2400" dirty="0" smtClean="0"/>
              <a:t>Communication skills</a:t>
            </a:r>
          </a:p>
          <a:p>
            <a:pPr lvl="1"/>
            <a:r>
              <a:rPr lang="en-US" dirty="0"/>
              <a:t>T</a:t>
            </a:r>
            <a:r>
              <a:rPr lang="en-US" b="0" dirty="0" smtClean="0"/>
              <a:t>echnical results to other technical experts and program managers </a:t>
            </a:r>
          </a:p>
          <a:p>
            <a:r>
              <a:rPr lang="en-US" sz="2400" dirty="0"/>
              <a:t>People skills </a:t>
            </a:r>
          </a:p>
          <a:p>
            <a:pPr lvl="1"/>
            <a:r>
              <a:rPr lang="en-US" dirty="0"/>
              <a:t>Listen to/respect/value: technicians to senior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Prestridge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257800"/>
          </a:xfrm>
        </p:spPr>
        <p:txBody>
          <a:bodyPr/>
          <a:lstStyle/>
          <a:p>
            <a:r>
              <a:rPr lang="en-US" sz="2400" dirty="0"/>
              <a:t>Project </a:t>
            </a:r>
            <a:r>
              <a:rPr lang="en-US" sz="2400" dirty="0" smtClean="0"/>
              <a:t>management skills</a:t>
            </a:r>
          </a:p>
          <a:p>
            <a:pPr lvl="1"/>
            <a:r>
              <a:rPr lang="en-US" b="0" dirty="0" smtClean="0"/>
              <a:t>Define project scope</a:t>
            </a:r>
            <a:r>
              <a:rPr lang="en-US" b="0" dirty="0"/>
              <a:t>, set </a:t>
            </a:r>
            <a:r>
              <a:rPr lang="en-US" b="0" dirty="0" smtClean="0"/>
              <a:t>schedules and budgets </a:t>
            </a:r>
          </a:p>
          <a:p>
            <a:pPr lvl="1"/>
            <a:r>
              <a:rPr lang="en-US" dirty="0" smtClean="0"/>
              <a:t>R</a:t>
            </a:r>
            <a:r>
              <a:rPr lang="en-US" b="0" dirty="0" smtClean="0"/>
              <a:t>eport </a:t>
            </a:r>
            <a:r>
              <a:rPr lang="en-US" b="0" dirty="0"/>
              <a:t>incremental/monthly progress to management</a:t>
            </a:r>
          </a:p>
          <a:p>
            <a:r>
              <a:rPr lang="en-US" sz="2400" dirty="0" smtClean="0"/>
              <a:t>Evolution </a:t>
            </a:r>
            <a:r>
              <a:rPr lang="en-US" sz="2400" dirty="0"/>
              <a:t>of skills</a:t>
            </a:r>
          </a:p>
          <a:p>
            <a:pPr lvl="1"/>
            <a:r>
              <a:rPr lang="en-US" dirty="0"/>
              <a:t>Should begin in graduate school and not be a step </a:t>
            </a:r>
            <a:r>
              <a:rPr lang="en-US" dirty="0" smtClean="0"/>
              <a:t>function</a:t>
            </a:r>
            <a:endParaRPr lang="en-US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“Agile</a:t>
            </a:r>
            <a:r>
              <a:rPr lang="en-US" sz="2400" dirty="0"/>
              <a:t>, out-of the box </a:t>
            </a:r>
            <a:r>
              <a:rPr lang="en-US" sz="2400" dirty="0" smtClean="0"/>
              <a:t>thinking, communication</a:t>
            </a:r>
            <a:r>
              <a:rPr lang="en-US" sz="2400" dirty="0"/>
              <a:t>, </a:t>
            </a:r>
            <a:r>
              <a:rPr lang="en-US" sz="2400" dirty="0" smtClean="0"/>
              <a:t>management, </a:t>
            </a:r>
            <a:r>
              <a:rPr lang="en-US" sz="2400" dirty="0"/>
              <a:t>and </a:t>
            </a:r>
            <a:r>
              <a:rPr lang="en-US" sz="2400" dirty="0" smtClean="0"/>
              <a:t>people </a:t>
            </a:r>
            <a:r>
              <a:rPr lang="en-US" sz="2400" dirty="0"/>
              <a:t>skills are hard requirements for future </a:t>
            </a:r>
            <a:r>
              <a:rPr lang="en-US" sz="2400" dirty="0" smtClean="0"/>
              <a:t>researchers”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5052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30283DBF-8D2A-4460-B65F-E275D4959789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4301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  <a:noFill/>
          <a:ln/>
        </p:spPr>
        <p:txBody>
          <a:bodyPr/>
          <a:lstStyle/>
          <a:p>
            <a:r>
              <a:rPr lang="en-US" sz="2800" dirty="0" err="1" smtClean="0"/>
              <a:t>Panchula</a:t>
            </a:r>
            <a:r>
              <a:rPr lang="en-US" sz="2800" dirty="0" smtClean="0"/>
              <a:t> (First Solar) Take-</a:t>
            </a:r>
            <a:r>
              <a:rPr lang="en-US" sz="2800" dirty="0" err="1" smtClean="0"/>
              <a:t>Aways</a:t>
            </a:r>
            <a:endParaRPr lang="en-US" sz="2800" dirty="0"/>
          </a:p>
        </p:txBody>
      </p:sp>
      <p:sp>
        <p:nvSpPr>
          <p:cNvPr id="43016" name="Rectangle 1032"/>
          <p:cNvSpPr>
            <a:spLocks noChangeArrowheads="1"/>
          </p:cNvSpPr>
          <p:nvPr/>
        </p:nvSpPr>
        <p:spPr bwMode="auto">
          <a:xfrm>
            <a:off x="476250" y="811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6250" y="1066800"/>
            <a:ext cx="82867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>
                <a:latin typeface="+mn-lt"/>
              </a:rPr>
              <a:t>Gaps in physics education</a:t>
            </a:r>
          </a:p>
          <a:p>
            <a:pPr marL="800100" lvl="1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Exposure to toolsets used in industry: software, programming, statistics</a:t>
            </a:r>
          </a:p>
          <a:p>
            <a:pPr marL="800100" lvl="1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Business </a:t>
            </a:r>
            <a:r>
              <a:rPr lang="en-US" dirty="0" smtClean="0">
                <a:latin typeface="+mn-lt"/>
              </a:rPr>
              <a:t>methods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Need to train physicists to write “the how” not “the what” in resumes</a:t>
            </a:r>
          </a:p>
          <a:p>
            <a:pPr marL="800100" lvl="1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Instead of “</a:t>
            </a:r>
            <a:r>
              <a:rPr lang="en-US" dirty="0" err="1">
                <a:latin typeface="+mn-lt"/>
              </a:rPr>
              <a:t>Magnetotransport</a:t>
            </a:r>
            <a:r>
              <a:rPr lang="en-US" dirty="0">
                <a:latin typeface="+mn-lt"/>
              </a:rPr>
              <a:t> in Magnetic Nanostructures</a:t>
            </a:r>
            <a:r>
              <a:rPr lang="en-US" dirty="0" smtClean="0">
                <a:latin typeface="+mn-lt"/>
              </a:rPr>
              <a:t>”</a:t>
            </a:r>
          </a:p>
          <a:p>
            <a:pPr marL="800100" lvl="1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Use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“</a:t>
            </a:r>
            <a:r>
              <a:rPr lang="en-US" dirty="0">
                <a:latin typeface="+mn-lt"/>
              </a:rPr>
              <a:t>Experimental </a:t>
            </a:r>
            <a:r>
              <a:rPr lang="en-US" dirty="0" smtClean="0">
                <a:latin typeface="+mn-lt"/>
              </a:rPr>
              <a:t>design</a:t>
            </a:r>
            <a:r>
              <a:rPr lang="en-US" dirty="0">
                <a:latin typeface="+mn-lt"/>
              </a:rPr>
              <a:t>, execution, data analysis and mathematical models </a:t>
            </a:r>
            <a:r>
              <a:rPr lang="en-US" dirty="0" smtClean="0">
                <a:latin typeface="+mn-lt"/>
              </a:rPr>
              <a:t>of complex </a:t>
            </a:r>
            <a:r>
              <a:rPr lang="en-US" dirty="0">
                <a:latin typeface="+mn-lt"/>
              </a:rPr>
              <a:t>systems</a:t>
            </a:r>
            <a:r>
              <a:rPr lang="en-US" dirty="0" smtClean="0">
                <a:latin typeface="+mn-lt"/>
              </a:rPr>
              <a:t>”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+mn-lt"/>
              </a:rPr>
              <a:t>Invite alumni in industry to speak to students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Comments – Panel Session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Nobody makes an effort to teach stat </a:t>
            </a:r>
            <a:r>
              <a:rPr lang="en-US" sz="2400" dirty="0" err="1"/>
              <a:t>mech</a:t>
            </a:r>
            <a:r>
              <a:rPr lang="en-US" sz="2400" dirty="0"/>
              <a:t> </a:t>
            </a:r>
            <a:r>
              <a:rPr lang="en-US" sz="2400" dirty="0" smtClean="0"/>
              <a:t>for physicists </a:t>
            </a:r>
            <a:r>
              <a:rPr lang="en-US" sz="2400" dirty="0"/>
              <a:t>and chemists </a:t>
            </a:r>
            <a:r>
              <a:rPr lang="en-US" sz="2400" dirty="0" smtClean="0"/>
              <a:t>and engineers </a:t>
            </a:r>
          </a:p>
          <a:p>
            <a:r>
              <a:rPr lang="en-US" sz="2400" dirty="0" smtClean="0"/>
              <a:t>Courses should provide connections to multiple scientific and applied topics – interdisciplinary</a:t>
            </a:r>
          </a:p>
          <a:p>
            <a:r>
              <a:rPr lang="en-US" sz="2400" dirty="0" smtClean="0"/>
              <a:t>Need to change culture that students who go into industry are failures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Session 1: Non-academic careers Take-</a:t>
            </a:r>
            <a:r>
              <a:rPr lang="en-US" dirty="0" err="1" smtClean="0"/>
              <a:t>Aways</a:t>
            </a:r>
            <a:r>
              <a:rPr lang="en-US" dirty="0" smtClean="0"/>
              <a:t> (</a:t>
            </a:r>
            <a:r>
              <a:rPr lang="en-US" dirty="0" err="1" smtClean="0"/>
              <a:t>Zollner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495800"/>
          </a:xfrm>
        </p:spPr>
        <p:txBody>
          <a:bodyPr/>
          <a:lstStyle/>
          <a:p>
            <a:r>
              <a:rPr lang="en-US" sz="2400" dirty="0" smtClean="0"/>
              <a:t>Most graduate students will not have academic careers – students should be informed about employment statistics</a:t>
            </a:r>
          </a:p>
          <a:p>
            <a:r>
              <a:rPr lang="en-US" sz="2400" dirty="0" smtClean="0"/>
              <a:t>Lack of tracking of career paths of PhDs</a:t>
            </a:r>
          </a:p>
          <a:p>
            <a:r>
              <a:rPr lang="en-US" sz="2400" dirty="0" smtClean="0"/>
              <a:t>Lack of knowledge of skills that PhDs find valuable in their jobs</a:t>
            </a:r>
          </a:p>
          <a:p>
            <a:r>
              <a:rPr lang="en-US" sz="2400" dirty="0" smtClean="0"/>
              <a:t>Need to set realistic educational objectives and then survey alumni to demonstrate they have been met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22452</TotalTime>
  <Words>1387</Words>
  <Application>Microsoft Office PowerPoint</Application>
  <PresentationFormat>On-screen Show (4:3)</PresentationFormat>
  <Paragraphs>255</Paragraphs>
  <Slides>35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Blank Presentation</vt:lpstr>
      <vt:lpstr>PowerPoint Presentation</vt:lpstr>
      <vt:lpstr>Goals for this talk</vt:lpstr>
      <vt:lpstr>Conference program for Preparation for Non-Academic Careers</vt:lpstr>
      <vt:lpstr>Panel Session 1: Preparation for Non-Academic Careers</vt:lpstr>
      <vt:lpstr>Prestridge (LANL) take-aways</vt:lpstr>
      <vt:lpstr>Prestridge summary</vt:lpstr>
      <vt:lpstr>Panchula (First Solar) Take-Aways</vt:lpstr>
      <vt:lpstr>Interesting Comments – Panel Session 1 </vt:lpstr>
      <vt:lpstr>Breakout Session 1: Non-academic careers Take-Aways (Zollner)</vt:lpstr>
      <vt:lpstr>Interesting Comments – Improving the Graduate Curriculum: Multi/Inter Disciplinary Courses</vt:lpstr>
      <vt:lpstr>Interesting Comments – Professional Skills</vt:lpstr>
      <vt:lpstr>Conference Findings</vt:lpstr>
      <vt:lpstr>Majority of Physics PhDs are in Industry</vt:lpstr>
      <vt:lpstr>2006 NSF Survey of Employed Doctoral Scientists and Engineers</vt:lpstr>
      <vt:lpstr>2008 NSF Survey of Doctorate Recipients (SDR)</vt:lpstr>
      <vt:lpstr>Physics Doctorates Initial Employment</vt:lpstr>
      <vt:lpstr>Conference Findings</vt:lpstr>
      <vt:lpstr>Conference Findings</vt:lpstr>
      <vt:lpstr>Conference Findings</vt:lpstr>
      <vt:lpstr>Conference Findings</vt:lpstr>
      <vt:lpstr>Conference Findings</vt:lpstr>
      <vt:lpstr>Conference Findings</vt:lpstr>
      <vt:lpstr>Conference Findings</vt:lpstr>
      <vt:lpstr>Conference Findings</vt:lpstr>
      <vt:lpstr>Primary Resources</vt:lpstr>
      <vt:lpstr>Other resources</vt:lpstr>
      <vt:lpstr>PhD Physicist: View from Graduate School</vt:lpstr>
      <vt:lpstr>PhD Physicist: View from Industry</vt:lpstr>
      <vt:lpstr>Scientific and Technical Knowledge Used</vt:lpstr>
      <vt:lpstr>Interpersonal and Management Skills</vt:lpstr>
      <vt:lpstr>Conclusions</vt:lpstr>
      <vt:lpstr>Back-up slides</vt:lpstr>
      <vt:lpstr>Topics covered in ScienceWorks at Carthage College</vt:lpstr>
      <vt:lpstr>Intelligence</vt:lpstr>
      <vt:lpstr>Largest employers as of 1998 – most recent AIP survey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scientists really do science?</dc:title>
  <dc:creator>woolf larry</dc:creator>
  <cp:lastModifiedBy>Lawrence Woolf</cp:lastModifiedBy>
  <cp:revision>797</cp:revision>
  <dcterms:created xsi:type="dcterms:W3CDTF">2004-06-24T00:18:55Z</dcterms:created>
  <dcterms:modified xsi:type="dcterms:W3CDTF">2014-01-07T18:42:15Z</dcterms:modified>
</cp:coreProperties>
</file>