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Lst>
  <p:notesMasterIdLst>
    <p:notesMasterId r:id="rId72"/>
  </p:notesMasterIdLst>
  <p:handoutMasterIdLst>
    <p:handoutMasterId r:id="rId73"/>
  </p:handoutMasterIdLst>
  <p:sldIdLst>
    <p:sldId id="256" r:id="rId3"/>
    <p:sldId id="554" r:id="rId4"/>
    <p:sldId id="673" r:id="rId5"/>
    <p:sldId id="452" r:id="rId6"/>
    <p:sldId id="409" r:id="rId7"/>
    <p:sldId id="477" r:id="rId8"/>
    <p:sldId id="567" r:id="rId9"/>
    <p:sldId id="410" r:id="rId10"/>
    <p:sldId id="411" r:id="rId11"/>
    <p:sldId id="610" r:id="rId12"/>
    <p:sldId id="611" r:id="rId13"/>
    <p:sldId id="612" r:id="rId14"/>
    <p:sldId id="613" r:id="rId15"/>
    <p:sldId id="421" r:id="rId16"/>
    <p:sldId id="455" r:id="rId17"/>
    <p:sldId id="478" r:id="rId18"/>
    <p:sldId id="441" r:id="rId19"/>
    <p:sldId id="665" r:id="rId20"/>
    <p:sldId id="666" r:id="rId21"/>
    <p:sldId id="498" r:id="rId22"/>
    <p:sldId id="499" r:id="rId23"/>
    <p:sldId id="500" r:id="rId24"/>
    <p:sldId id="464" r:id="rId25"/>
    <p:sldId id="609" r:id="rId26"/>
    <p:sldId id="608" r:id="rId27"/>
    <p:sldId id="603" r:id="rId28"/>
    <p:sldId id="604" r:id="rId29"/>
    <p:sldId id="605" r:id="rId30"/>
    <p:sldId id="606" r:id="rId31"/>
    <p:sldId id="607" r:id="rId32"/>
    <p:sldId id="462" r:id="rId33"/>
    <p:sldId id="495" r:id="rId34"/>
    <p:sldId id="672" r:id="rId35"/>
    <p:sldId id="505" r:id="rId36"/>
    <p:sldId id="506" r:id="rId37"/>
    <p:sldId id="507" r:id="rId38"/>
    <p:sldId id="508" r:id="rId39"/>
    <p:sldId id="509" r:id="rId40"/>
    <p:sldId id="510" r:id="rId41"/>
    <p:sldId id="511" r:id="rId42"/>
    <p:sldId id="512" r:id="rId43"/>
    <p:sldId id="514" r:id="rId44"/>
    <p:sldId id="515" r:id="rId45"/>
    <p:sldId id="517" r:id="rId46"/>
    <p:sldId id="518" r:id="rId47"/>
    <p:sldId id="519" r:id="rId48"/>
    <p:sldId id="520" r:id="rId49"/>
    <p:sldId id="521" r:id="rId50"/>
    <p:sldId id="522" r:id="rId51"/>
    <p:sldId id="523" r:id="rId52"/>
    <p:sldId id="524" r:id="rId53"/>
    <p:sldId id="525" r:id="rId54"/>
    <p:sldId id="526" r:id="rId55"/>
    <p:sldId id="527" r:id="rId56"/>
    <p:sldId id="528" r:id="rId57"/>
    <p:sldId id="682" r:id="rId58"/>
    <p:sldId id="659" r:id="rId59"/>
    <p:sldId id="679" r:id="rId60"/>
    <p:sldId id="680" r:id="rId61"/>
    <p:sldId id="681" r:id="rId62"/>
    <p:sldId id="563" r:id="rId63"/>
    <p:sldId id="564" r:id="rId64"/>
    <p:sldId id="565" r:id="rId65"/>
    <p:sldId id="566" r:id="rId66"/>
    <p:sldId id="664" r:id="rId67"/>
    <p:sldId id="660" r:id="rId68"/>
    <p:sldId id="532" r:id="rId69"/>
    <p:sldId id="533" r:id="rId70"/>
    <p:sldId id="662" r:id="rId7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C400"/>
    <a:srgbClr val="C8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87"/>
    <p:restoredTop sz="90929"/>
  </p:normalViewPr>
  <p:slideViewPr>
    <p:cSldViewPr>
      <p:cViewPr>
        <p:scale>
          <a:sx n="70" d="100"/>
          <a:sy n="70" d="100"/>
        </p:scale>
        <p:origin x="-870" y="-114"/>
      </p:cViewPr>
      <p:guideLst>
        <p:guide orient="horz"/>
        <p:guide pos="57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97669256381798"/>
          <c:y val="6.3621533442088096E-2"/>
          <c:w val="0.79578246392896779"/>
          <c:h val="0.80152256661228927"/>
        </c:manualLayout>
      </c:layout>
      <c:scatterChart>
        <c:scatterStyle val="smoothMarker"/>
        <c:varyColors val="0"/>
        <c:ser>
          <c:idx val="0"/>
          <c:order val="0"/>
          <c:tx>
            <c:strRef>
              <c:f>Sheet1!$B$2:$B$3</c:f>
              <c:strCache>
                <c:ptCount val="1"/>
                <c:pt idx="0">
                  <c:v>R&amp;D using knowledge learned in school</c:v>
                </c:pt>
              </c:strCache>
            </c:strRef>
          </c:tx>
          <c:spPr>
            <a:ln w="38100">
              <a:solidFill>
                <a:srgbClr val="000000"/>
              </a:solidFill>
              <a:prstDash val="solid"/>
            </a:ln>
          </c:spPr>
          <c:marker>
            <c:symbol val="none"/>
          </c:marker>
          <c:xVal>
            <c:numRef>
              <c:f>Sheet1!$A$4:$A$11</c:f>
              <c:numCache>
                <c:formatCode>General</c:formatCode>
                <c:ptCount val="8"/>
                <c:pt idx="0">
                  <c:v>1980</c:v>
                </c:pt>
                <c:pt idx="1">
                  <c:v>1985</c:v>
                </c:pt>
                <c:pt idx="2">
                  <c:v>1990</c:v>
                </c:pt>
                <c:pt idx="3">
                  <c:v>1995</c:v>
                </c:pt>
                <c:pt idx="4">
                  <c:v>2000</c:v>
                </c:pt>
                <c:pt idx="5">
                  <c:v>2005</c:v>
                </c:pt>
                <c:pt idx="6">
                  <c:v>2010</c:v>
                </c:pt>
                <c:pt idx="7">
                  <c:v>2014</c:v>
                </c:pt>
              </c:numCache>
            </c:numRef>
          </c:xVal>
          <c:yVal>
            <c:numRef>
              <c:f>Sheet1!$B$4:$B$11</c:f>
              <c:numCache>
                <c:formatCode>General</c:formatCode>
                <c:ptCount val="8"/>
                <c:pt idx="0">
                  <c:v>100</c:v>
                </c:pt>
                <c:pt idx="1">
                  <c:v>50</c:v>
                </c:pt>
                <c:pt idx="2">
                  <c:v>15</c:v>
                </c:pt>
                <c:pt idx="3">
                  <c:v>10</c:v>
                </c:pt>
                <c:pt idx="4">
                  <c:v>5</c:v>
                </c:pt>
                <c:pt idx="5">
                  <c:v>5</c:v>
                </c:pt>
                <c:pt idx="6">
                  <c:v>5</c:v>
                </c:pt>
                <c:pt idx="7">
                  <c:v>5</c:v>
                </c:pt>
              </c:numCache>
            </c:numRef>
          </c:yVal>
          <c:smooth val="1"/>
        </c:ser>
        <c:ser>
          <c:idx val="1"/>
          <c:order val="1"/>
          <c:tx>
            <c:strRef>
              <c:f>Sheet1!$C$2:$C$3</c:f>
              <c:strCache>
                <c:ptCount val="1"/>
                <c:pt idx="0">
                  <c:v>R&amp;D using new knowledge </c:v>
                </c:pt>
              </c:strCache>
            </c:strRef>
          </c:tx>
          <c:spPr>
            <a:ln w="38100">
              <a:solidFill>
                <a:srgbClr val="FF0000"/>
              </a:solidFill>
              <a:prstDash val="solid"/>
            </a:ln>
          </c:spPr>
          <c:marker>
            <c:symbol val="none"/>
          </c:marker>
          <c:xVal>
            <c:numRef>
              <c:f>Sheet1!$A$4:$A$11</c:f>
              <c:numCache>
                <c:formatCode>General</c:formatCode>
                <c:ptCount val="8"/>
                <c:pt idx="0">
                  <c:v>1980</c:v>
                </c:pt>
                <c:pt idx="1">
                  <c:v>1985</c:v>
                </c:pt>
                <c:pt idx="2">
                  <c:v>1990</c:v>
                </c:pt>
                <c:pt idx="3">
                  <c:v>1995</c:v>
                </c:pt>
                <c:pt idx="4">
                  <c:v>2000</c:v>
                </c:pt>
                <c:pt idx="5">
                  <c:v>2005</c:v>
                </c:pt>
                <c:pt idx="6">
                  <c:v>2010</c:v>
                </c:pt>
                <c:pt idx="7">
                  <c:v>2014</c:v>
                </c:pt>
              </c:numCache>
            </c:numRef>
          </c:xVal>
          <c:yVal>
            <c:numRef>
              <c:f>Sheet1!$C$4:$C$11</c:f>
              <c:numCache>
                <c:formatCode>General</c:formatCode>
                <c:ptCount val="8"/>
                <c:pt idx="0">
                  <c:v>0</c:v>
                </c:pt>
                <c:pt idx="1">
                  <c:v>40</c:v>
                </c:pt>
                <c:pt idx="2">
                  <c:v>63</c:v>
                </c:pt>
                <c:pt idx="3">
                  <c:v>60</c:v>
                </c:pt>
                <c:pt idx="4">
                  <c:v>63</c:v>
                </c:pt>
                <c:pt idx="5">
                  <c:v>60</c:v>
                </c:pt>
                <c:pt idx="6">
                  <c:v>45</c:v>
                </c:pt>
                <c:pt idx="7">
                  <c:v>30</c:v>
                </c:pt>
              </c:numCache>
            </c:numRef>
          </c:yVal>
          <c:smooth val="1"/>
        </c:ser>
        <c:ser>
          <c:idx val="2"/>
          <c:order val="2"/>
          <c:tx>
            <c:strRef>
              <c:f>Sheet1!$D$2:$D$3</c:f>
              <c:strCache>
                <c:ptCount val="1"/>
                <c:pt idx="0">
                  <c:v>Manage technology development</c:v>
                </c:pt>
              </c:strCache>
            </c:strRef>
          </c:tx>
          <c:spPr>
            <a:ln w="38100">
              <a:solidFill>
                <a:srgbClr val="008000"/>
              </a:solidFill>
              <a:prstDash val="solid"/>
            </a:ln>
          </c:spPr>
          <c:marker>
            <c:symbol val="none"/>
          </c:marker>
          <c:xVal>
            <c:numRef>
              <c:f>Sheet1!$A$4:$A$11</c:f>
              <c:numCache>
                <c:formatCode>General</c:formatCode>
                <c:ptCount val="8"/>
                <c:pt idx="0">
                  <c:v>1980</c:v>
                </c:pt>
                <c:pt idx="1">
                  <c:v>1985</c:v>
                </c:pt>
                <c:pt idx="2">
                  <c:v>1990</c:v>
                </c:pt>
                <c:pt idx="3">
                  <c:v>1995</c:v>
                </c:pt>
                <c:pt idx="4">
                  <c:v>2000</c:v>
                </c:pt>
                <c:pt idx="5">
                  <c:v>2005</c:v>
                </c:pt>
                <c:pt idx="6">
                  <c:v>2010</c:v>
                </c:pt>
                <c:pt idx="7">
                  <c:v>2014</c:v>
                </c:pt>
              </c:numCache>
            </c:numRef>
          </c:xVal>
          <c:yVal>
            <c:numRef>
              <c:f>Sheet1!$D$4:$D$11</c:f>
              <c:numCache>
                <c:formatCode>General</c:formatCode>
                <c:ptCount val="8"/>
                <c:pt idx="0">
                  <c:v>0</c:v>
                </c:pt>
                <c:pt idx="1">
                  <c:v>10</c:v>
                </c:pt>
                <c:pt idx="2">
                  <c:v>20</c:v>
                </c:pt>
                <c:pt idx="3">
                  <c:v>25</c:v>
                </c:pt>
                <c:pt idx="4">
                  <c:v>25</c:v>
                </c:pt>
                <c:pt idx="5">
                  <c:v>25</c:v>
                </c:pt>
                <c:pt idx="6">
                  <c:v>25</c:v>
                </c:pt>
                <c:pt idx="7">
                  <c:v>35</c:v>
                </c:pt>
              </c:numCache>
            </c:numRef>
          </c:yVal>
          <c:smooth val="1"/>
        </c:ser>
        <c:ser>
          <c:idx val="3"/>
          <c:order val="3"/>
          <c:tx>
            <c:strRef>
              <c:f>Sheet1!$E$2:$E$3</c:f>
              <c:strCache>
                <c:ptCount val="1"/>
                <c:pt idx="0">
                  <c:v>Manage  programs</c:v>
                </c:pt>
              </c:strCache>
            </c:strRef>
          </c:tx>
          <c:spPr>
            <a:ln w="38100">
              <a:solidFill>
                <a:srgbClr val="0000FF"/>
              </a:solidFill>
              <a:prstDash val="solid"/>
            </a:ln>
          </c:spPr>
          <c:marker>
            <c:symbol val="none"/>
          </c:marker>
          <c:xVal>
            <c:numRef>
              <c:f>Sheet1!$A$4:$A$11</c:f>
              <c:numCache>
                <c:formatCode>General</c:formatCode>
                <c:ptCount val="8"/>
                <c:pt idx="0">
                  <c:v>1980</c:v>
                </c:pt>
                <c:pt idx="1">
                  <c:v>1985</c:v>
                </c:pt>
                <c:pt idx="2">
                  <c:v>1990</c:v>
                </c:pt>
                <c:pt idx="3">
                  <c:v>1995</c:v>
                </c:pt>
                <c:pt idx="4">
                  <c:v>2000</c:v>
                </c:pt>
                <c:pt idx="5">
                  <c:v>2005</c:v>
                </c:pt>
                <c:pt idx="6">
                  <c:v>2010</c:v>
                </c:pt>
                <c:pt idx="7">
                  <c:v>2014</c:v>
                </c:pt>
              </c:numCache>
            </c:numRef>
          </c:xVal>
          <c:yVal>
            <c:numRef>
              <c:f>Sheet1!$E$4:$E$11</c:f>
              <c:numCache>
                <c:formatCode>General</c:formatCode>
                <c:ptCount val="8"/>
                <c:pt idx="0">
                  <c:v>0</c:v>
                </c:pt>
                <c:pt idx="1">
                  <c:v>0</c:v>
                </c:pt>
                <c:pt idx="2">
                  <c:v>0</c:v>
                </c:pt>
                <c:pt idx="3">
                  <c:v>0</c:v>
                </c:pt>
                <c:pt idx="4">
                  <c:v>5</c:v>
                </c:pt>
                <c:pt idx="5">
                  <c:v>10</c:v>
                </c:pt>
                <c:pt idx="6">
                  <c:v>20</c:v>
                </c:pt>
                <c:pt idx="7">
                  <c:v>5</c:v>
                </c:pt>
              </c:numCache>
            </c:numRef>
          </c:yVal>
          <c:smooth val="1"/>
        </c:ser>
        <c:ser>
          <c:idx val="4"/>
          <c:order val="4"/>
          <c:tx>
            <c:strRef>
              <c:f>Sheet1!$F$2:$F$3</c:f>
              <c:strCache>
                <c:ptCount val="1"/>
                <c:pt idx="0">
                  <c:v>Manage people/facilities</c:v>
                </c:pt>
              </c:strCache>
            </c:strRef>
          </c:tx>
          <c:spPr>
            <a:ln w="50800">
              <a:solidFill>
                <a:srgbClr val="FFC000"/>
              </a:solidFill>
            </a:ln>
          </c:spPr>
          <c:marker>
            <c:symbol val="none"/>
          </c:marker>
          <c:xVal>
            <c:numRef>
              <c:f>Sheet1!$A$4:$A$11</c:f>
              <c:numCache>
                <c:formatCode>General</c:formatCode>
                <c:ptCount val="8"/>
                <c:pt idx="0">
                  <c:v>1980</c:v>
                </c:pt>
                <c:pt idx="1">
                  <c:v>1985</c:v>
                </c:pt>
                <c:pt idx="2">
                  <c:v>1990</c:v>
                </c:pt>
                <c:pt idx="3">
                  <c:v>1995</c:v>
                </c:pt>
                <c:pt idx="4">
                  <c:v>2000</c:v>
                </c:pt>
                <c:pt idx="5">
                  <c:v>2005</c:v>
                </c:pt>
                <c:pt idx="6">
                  <c:v>2010</c:v>
                </c:pt>
                <c:pt idx="7">
                  <c:v>2014</c:v>
                </c:pt>
              </c:numCache>
            </c:numRef>
          </c:xVal>
          <c:yVal>
            <c:numRef>
              <c:f>Sheet1!$F$4:$F$11</c:f>
              <c:numCache>
                <c:formatCode>General</c:formatCode>
                <c:ptCount val="8"/>
                <c:pt idx="0">
                  <c:v>0</c:v>
                </c:pt>
                <c:pt idx="1">
                  <c:v>0</c:v>
                </c:pt>
                <c:pt idx="2">
                  <c:v>2</c:v>
                </c:pt>
                <c:pt idx="3">
                  <c:v>5</c:v>
                </c:pt>
                <c:pt idx="4">
                  <c:v>2</c:v>
                </c:pt>
                <c:pt idx="5">
                  <c:v>0</c:v>
                </c:pt>
                <c:pt idx="6">
                  <c:v>5</c:v>
                </c:pt>
                <c:pt idx="7">
                  <c:v>30</c:v>
                </c:pt>
              </c:numCache>
            </c:numRef>
          </c:yVal>
          <c:smooth val="1"/>
        </c:ser>
        <c:dLbls>
          <c:showLegendKey val="0"/>
          <c:showVal val="0"/>
          <c:showCatName val="0"/>
          <c:showSerName val="0"/>
          <c:showPercent val="0"/>
          <c:showBubbleSize val="0"/>
        </c:dLbls>
        <c:axId val="40567936"/>
        <c:axId val="40569472"/>
      </c:scatterChart>
      <c:valAx>
        <c:axId val="40567936"/>
        <c:scaling>
          <c:orientation val="minMax"/>
          <c:max val="2015"/>
          <c:min val="1980"/>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800" b="1" i="0" u="none" strike="noStrike" baseline="0">
                <a:solidFill>
                  <a:srgbClr val="000000"/>
                </a:solidFill>
                <a:latin typeface="Arial"/>
                <a:ea typeface="Arial"/>
                <a:cs typeface="Arial"/>
              </a:defRPr>
            </a:pPr>
            <a:endParaRPr lang="en-US"/>
          </a:p>
        </c:txPr>
        <c:crossAx val="40569472"/>
        <c:crosses val="autoZero"/>
        <c:crossBetween val="midCat"/>
        <c:majorUnit val="5"/>
        <c:minorUnit val="1"/>
      </c:valAx>
      <c:valAx>
        <c:axId val="40569472"/>
        <c:scaling>
          <c:orientation val="minMax"/>
          <c:max val="100"/>
          <c:min val="0"/>
        </c:scaling>
        <c:delete val="0"/>
        <c:axPos val="l"/>
        <c:majorGridlines>
          <c:spPr>
            <a:ln w="3175">
              <a:solidFill>
                <a:srgbClr val="000000"/>
              </a:solidFill>
              <a:prstDash val="solid"/>
            </a:ln>
          </c:spPr>
        </c:majorGridlines>
        <c:title>
          <c:tx>
            <c:rich>
              <a:bodyPr/>
              <a:lstStyle/>
              <a:p>
                <a:pPr>
                  <a:defRPr sz="2000" b="1" i="0" u="none" strike="noStrike" baseline="0">
                    <a:solidFill>
                      <a:srgbClr val="000000"/>
                    </a:solidFill>
                    <a:latin typeface="Arial"/>
                    <a:ea typeface="Arial"/>
                    <a:cs typeface="Arial"/>
                  </a:defRPr>
                </a:pPr>
                <a:r>
                  <a:rPr lang="en-US" sz="2000" dirty="0"/>
                  <a:t>% of Time Spent on Activity</a:t>
                </a:r>
              </a:p>
            </c:rich>
          </c:tx>
          <c:layout>
            <c:manualLayout>
              <c:xMode val="edge"/>
              <c:yMode val="edge"/>
              <c:x val="2.8340080442087459E-3"/>
              <c:y val="0.1727479617169299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800" b="1" i="0" u="none" strike="noStrike" baseline="0">
                <a:solidFill>
                  <a:srgbClr val="000000"/>
                </a:solidFill>
                <a:latin typeface="Arial"/>
                <a:ea typeface="Arial"/>
                <a:cs typeface="Arial"/>
              </a:defRPr>
            </a:pPr>
            <a:endParaRPr lang="en-US"/>
          </a:p>
        </c:txPr>
        <c:crossAx val="40567936"/>
        <c:crosses val="autoZero"/>
        <c:crossBetween val="midCat"/>
      </c:valAx>
      <c:spPr>
        <a:ln>
          <a:solidFill>
            <a:schemeClr val="tx1"/>
          </a:solidFill>
        </a:ln>
      </c:spPr>
    </c:plotArea>
    <c:legend>
      <c:legendPos val="r"/>
      <c:layout>
        <c:manualLayout>
          <c:xMode val="edge"/>
          <c:yMode val="edge"/>
          <c:x val="0.38962799650043745"/>
          <c:y val="1.4555362057231638E-2"/>
          <c:w val="0.59641755536263363"/>
          <c:h val="0.27472352173185205"/>
        </c:manualLayout>
      </c:layout>
      <c:overlay val="0"/>
      <c:spPr>
        <a:solidFill>
          <a:srgbClr val="FFFFFF"/>
        </a:solidFill>
        <a:ln w="3175">
          <a:solidFill>
            <a:srgbClr val="000000"/>
          </a:solidFill>
          <a:prstDash val="solid"/>
        </a:ln>
      </c:spPr>
      <c:txPr>
        <a:bodyPr/>
        <a:lstStyle/>
        <a:p>
          <a:pPr>
            <a:defRPr sz="1600" b="1"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27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27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27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E542CB4-BC77-42E8-B5C5-9F4F7EDEC3A3}" type="slidenum">
              <a:rPr lang="en-US"/>
              <a:pPr/>
              <a:t>‹#›</a:t>
            </a:fld>
            <a:endParaRPr lang="en-US" dirty="0"/>
          </a:p>
        </p:txBody>
      </p:sp>
    </p:spTree>
    <p:extLst>
      <p:ext uri="{BB962C8B-B14F-4D97-AF65-F5344CB8AC3E}">
        <p14:creationId xmlns:p14="http://schemas.microsoft.com/office/powerpoint/2010/main" val="3475891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37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37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C824AD3-58CD-4F8B-9611-0E5EE0296311}" type="slidenum">
              <a:rPr lang="en-US"/>
              <a:pPr/>
              <a:t>‹#›</a:t>
            </a:fld>
            <a:endParaRPr lang="en-US" dirty="0"/>
          </a:p>
        </p:txBody>
      </p:sp>
    </p:spTree>
    <p:extLst>
      <p:ext uri="{BB962C8B-B14F-4D97-AF65-F5344CB8AC3E}">
        <p14:creationId xmlns:p14="http://schemas.microsoft.com/office/powerpoint/2010/main" val="7047650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824AD3-58CD-4F8B-9611-0E5EE0296311}"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24AD3-58CD-4F8B-9611-0E5EE0296311}" type="slidenum">
              <a:rPr lang="en-US" smtClean="0"/>
              <a:pPr/>
              <a:t>41</a:t>
            </a:fld>
            <a:endParaRPr lang="en-US" dirty="0"/>
          </a:p>
        </p:txBody>
      </p:sp>
    </p:spTree>
    <p:extLst>
      <p:ext uri="{BB962C8B-B14F-4D97-AF65-F5344CB8AC3E}">
        <p14:creationId xmlns:p14="http://schemas.microsoft.com/office/powerpoint/2010/main" val="399658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24AD3-58CD-4F8B-9611-0E5EE0296311}" type="slidenum">
              <a:rPr lang="en-US" smtClean="0"/>
              <a:pPr/>
              <a:t>46</a:t>
            </a:fld>
            <a:endParaRPr lang="en-US" dirty="0"/>
          </a:p>
        </p:txBody>
      </p:sp>
    </p:spTree>
    <p:extLst>
      <p:ext uri="{BB962C8B-B14F-4D97-AF65-F5344CB8AC3E}">
        <p14:creationId xmlns:p14="http://schemas.microsoft.com/office/powerpoint/2010/main" val="221615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a:xfrm>
            <a:off x="0" y="6400800"/>
            <a:ext cx="9144000" cy="381000"/>
          </a:xfrm>
        </p:spPr>
        <p:txBody>
          <a:bodyPr/>
          <a:lstStyle>
            <a:lvl1pPr>
              <a:defRPr/>
            </a:lvl1pPr>
          </a:lstStyle>
          <a:p>
            <a:fld id="{8110F5B3-1669-4C09-B00E-3B6704412BA8}"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6903E299-3178-421F-BB0F-0E48397D72E2}"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152400"/>
            <a:ext cx="20383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59626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9E76750B-5EA1-4B7B-82C7-2AE0970C31EA}"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962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0"/>
            <a:ext cx="7848600" cy="4495800"/>
          </a:xfrm>
        </p:spPr>
        <p:txBody>
          <a:bodyPr/>
          <a:lstStyle/>
          <a:p>
            <a:endParaRPr lang="en-US" dirty="0"/>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dirty="0"/>
          </a:p>
        </p:txBody>
      </p:sp>
      <p:sp>
        <p:nvSpPr>
          <p:cNvPr id="5" name="Slide Number Placeholder 4"/>
          <p:cNvSpPr>
            <a:spLocks noGrp="1"/>
          </p:cNvSpPr>
          <p:nvPr>
            <p:ph type="sldNum" sz="quarter" idx="11"/>
          </p:nvPr>
        </p:nvSpPr>
        <p:spPr>
          <a:xfrm>
            <a:off x="0" y="6477000"/>
            <a:ext cx="9144000" cy="381000"/>
          </a:xfrm>
        </p:spPr>
        <p:txBody>
          <a:bodyPr/>
          <a:lstStyle>
            <a:lvl1pPr>
              <a:defRPr/>
            </a:lvl1pPr>
          </a:lstStyle>
          <a:p>
            <a:fld id="{AE51BCE9-908F-4B55-BA12-C59A4D84EE0D}"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8110F5B3-1669-4C09-B00E-3B6704412BA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18652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0610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38484061-B654-457A-8526-17AFF6CE45B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9042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4882869E-F2CE-471F-A1DC-E29A78228224}"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87077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2319C86E-7AF9-4332-B516-B6C40CAF048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9720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B985F9AF-0C5C-4CDE-9DCA-A9DF5CC471A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1741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7253C088-3E26-42EF-89A4-48DD36725DEA}"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03819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24F7F4F4-E79B-43A2-9379-07F4DFBFFA36}"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21786F06-8790-406E-93FA-7995D4B7E8CC}"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78999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51AE9672-0C0B-4242-B3F8-5ED842BF198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25991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6903E299-3178-421F-BB0F-0E48397D72E2}"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44408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152400"/>
            <a:ext cx="20383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59626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9E76750B-5EA1-4B7B-82C7-2AE0970C31EA}"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72020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962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0"/>
            <a:ext cx="7848600" cy="4495800"/>
          </a:xfrm>
        </p:spPr>
        <p:txBody>
          <a:bodyPr/>
          <a:lstStyle/>
          <a:p>
            <a:endParaRPr lang="en-US" dirty="0"/>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1"/>
          </p:nvPr>
        </p:nvSpPr>
        <p:spPr>
          <a:xfrm>
            <a:off x="0" y="6477000"/>
            <a:ext cx="9144000" cy="381000"/>
          </a:xfrm>
        </p:spPr>
        <p:txBody>
          <a:bodyPr/>
          <a:lstStyle>
            <a:lvl1pPr>
              <a:defRPr/>
            </a:lvl1pPr>
          </a:lstStyle>
          <a:p>
            <a:fld id="{AE51BCE9-908F-4B55-BA12-C59A4D84EE0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19177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38484061-B654-457A-8526-17AFF6CE45B7}"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4882869E-F2CE-471F-A1DC-E29A78228224}"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Slide Number Placeholder 7"/>
          <p:cNvSpPr>
            <a:spLocks noGrp="1"/>
          </p:cNvSpPr>
          <p:nvPr>
            <p:ph type="sldNum" sz="quarter" idx="11"/>
          </p:nvPr>
        </p:nvSpPr>
        <p:spPr/>
        <p:txBody>
          <a:bodyPr/>
          <a:lstStyle>
            <a:lvl1pPr>
              <a:defRPr/>
            </a:lvl1pPr>
          </a:lstStyle>
          <a:p>
            <a:fld id="{2319C86E-7AF9-4332-B516-B6C40CAF048D}"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Slide Number Placeholder 3"/>
          <p:cNvSpPr>
            <a:spLocks noGrp="1"/>
          </p:cNvSpPr>
          <p:nvPr>
            <p:ph type="sldNum" sz="quarter" idx="11"/>
          </p:nvPr>
        </p:nvSpPr>
        <p:spPr/>
        <p:txBody>
          <a:bodyPr/>
          <a:lstStyle>
            <a:lvl1pPr>
              <a:defRPr/>
            </a:lvl1pPr>
          </a:lstStyle>
          <a:p>
            <a:fld id="{B985F9AF-0C5C-4CDE-9DCA-A9DF5CC471AD}"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Slide Number Placeholder 2"/>
          <p:cNvSpPr>
            <a:spLocks noGrp="1"/>
          </p:cNvSpPr>
          <p:nvPr>
            <p:ph type="sldNum" sz="quarter" idx="11"/>
          </p:nvPr>
        </p:nvSpPr>
        <p:spPr/>
        <p:txBody>
          <a:bodyPr/>
          <a:lstStyle>
            <a:lvl1pPr>
              <a:defRPr/>
            </a:lvl1pPr>
          </a:lstStyle>
          <a:p>
            <a:fld id="{7253C088-3E26-42EF-89A4-48DD36725DEA}"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21786F06-8790-406E-93FA-7995D4B7E8CC}"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51AE9672-0C0B-4242-B3F8-5ED842BF1988}"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ChangeArrowheads="1"/>
          </p:cNvSpPr>
          <p:nvPr userDrawn="1"/>
        </p:nvSpPr>
        <p:spPr bwMode="auto">
          <a:xfrm>
            <a:off x="0" y="6375400"/>
            <a:ext cx="8991600" cy="482600"/>
          </a:xfrm>
          <a:prstGeom prst="rect">
            <a:avLst/>
          </a:prstGeom>
          <a:solidFill>
            <a:srgbClr val="004182"/>
          </a:solidFill>
          <a:ln w="9525">
            <a:noFill/>
            <a:miter lim="800000"/>
            <a:headEnd/>
            <a:tailEnd/>
          </a:ln>
          <a:effectLst/>
        </p:spPr>
        <p:txBody>
          <a:bodyPr wrap="none" anchor="ctr"/>
          <a:lstStyle/>
          <a:p>
            <a:pPr algn="ctr" eaLnBrk="0" hangingPunct="0"/>
            <a:endParaRPr lang="en-US" sz="1800" dirty="0">
              <a:latin typeface="Arial" charset="0"/>
            </a:endParaRPr>
          </a:p>
        </p:txBody>
      </p:sp>
      <p:pic>
        <p:nvPicPr>
          <p:cNvPr id="195587" name="Picture 3"/>
          <p:cNvPicPr>
            <a:picLocks noChangeAspect="1" noChangeArrowheads="1"/>
          </p:cNvPicPr>
          <p:nvPr userDrawn="1"/>
        </p:nvPicPr>
        <p:blipFill>
          <a:blip r:embed="rId14" cstate="print"/>
          <a:srcRect/>
          <a:stretch>
            <a:fillRect/>
          </a:stretch>
        </p:blipFill>
        <p:spPr bwMode="auto">
          <a:xfrm>
            <a:off x="0" y="0"/>
            <a:ext cx="9144000" cy="955675"/>
          </a:xfrm>
          <a:prstGeom prst="rect">
            <a:avLst/>
          </a:prstGeom>
          <a:noFill/>
        </p:spPr>
      </p:pic>
      <p:sp>
        <p:nvSpPr>
          <p:cNvPr id="195588" name="Rectangle 4"/>
          <p:cNvSpPr>
            <a:spLocks noGrp="1" noChangeArrowheads="1"/>
          </p:cNvSpPr>
          <p:nvPr>
            <p:ph type="title"/>
          </p:nvPr>
        </p:nvSpPr>
        <p:spPr bwMode="auto">
          <a:xfrm>
            <a:off x="304800" y="152400"/>
            <a:ext cx="7696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5589" name="Rectangle 5"/>
          <p:cNvSpPr>
            <a:spLocks noGrp="1" noChangeArrowheads="1"/>
          </p:cNvSpPr>
          <p:nvPr>
            <p:ph type="body" idx="1"/>
          </p:nvPr>
        </p:nvSpPr>
        <p:spPr bwMode="auto">
          <a:xfrm>
            <a:off x="609600" y="1600200"/>
            <a:ext cx="7848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559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pitchFamily="18" charset="0"/>
              </a:defRPr>
            </a:lvl1pPr>
          </a:lstStyle>
          <a:p>
            <a:endParaRPr lang="en-US" dirty="0"/>
          </a:p>
        </p:txBody>
      </p:sp>
      <p:sp>
        <p:nvSpPr>
          <p:cNvPr id="195591" name="Rectangle 7"/>
          <p:cNvSpPr>
            <a:spLocks noChangeArrowheads="1"/>
          </p:cNvSpPr>
          <p:nvPr userDrawn="1"/>
        </p:nvSpPr>
        <p:spPr bwMode="auto">
          <a:xfrm>
            <a:off x="0" y="6375400"/>
            <a:ext cx="9144000" cy="482600"/>
          </a:xfrm>
          <a:prstGeom prst="rect">
            <a:avLst/>
          </a:prstGeom>
          <a:solidFill>
            <a:srgbClr val="004182"/>
          </a:solidFill>
          <a:ln w="9525">
            <a:noFill/>
            <a:miter lim="800000"/>
            <a:headEnd/>
            <a:tailEnd/>
          </a:ln>
          <a:effectLst/>
        </p:spPr>
        <p:txBody>
          <a:bodyPr wrap="none" anchor="ctr"/>
          <a:lstStyle/>
          <a:p>
            <a:pPr algn="ctr"/>
            <a:endParaRPr lang="en-US" sz="1800" dirty="0">
              <a:latin typeface="Arial" charset="0"/>
            </a:endParaRPr>
          </a:p>
        </p:txBody>
      </p:sp>
      <p:sp>
        <p:nvSpPr>
          <p:cNvPr id="195593" name="Rectangle 9"/>
          <p:cNvSpPr>
            <a:spLocks noGrp="1" noChangeArrowheads="1"/>
          </p:cNvSpPr>
          <p:nvPr>
            <p:ph type="sldNum" sz="quarter" idx="4"/>
          </p:nvPr>
        </p:nvSpPr>
        <p:spPr bwMode="auto">
          <a:xfrm>
            <a:off x="0" y="6477000"/>
            <a:ext cx="914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1">
                <a:solidFill>
                  <a:schemeClr val="bg1"/>
                </a:solidFill>
                <a:latin typeface="+mn-lt"/>
              </a:defRPr>
            </a:lvl1pPr>
          </a:lstStyle>
          <a:p>
            <a:fld id="{7588B188-7DBE-4070-9A14-5B304A660666}" type="slidenum">
              <a:rPr lang="en-US"/>
              <a:pPr/>
              <a:t>‹#›</a:t>
            </a:fld>
            <a:endParaRPr lang="en-US" dirty="0"/>
          </a:p>
        </p:txBody>
      </p:sp>
      <p:pic>
        <p:nvPicPr>
          <p:cNvPr id="10" name="Picture 2" descr="Sci"/>
          <p:cNvPicPr>
            <a:picLocks noChangeAspect="1" noChangeArrowheads="1"/>
          </p:cNvPicPr>
          <p:nvPr userDrawn="1"/>
        </p:nvPicPr>
        <p:blipFill>
          <a:blip r:embed="rId15" cstate="print"/>
          <a:srcRect/>
          <a:stretch>
            <a:fillRect/>
          </a:stretch>
        </p:blipFill>
        <p:spPr bwMode="auto">
          <a:xfrm>
            <a:off x="6065837" y="6599237"/>
            <a:ext cx="3078163" cy="258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rtl="0" fontAlgn="base">
        <a:spcBef>
          <a:spcPct val="0"/>
        </a:spcBef>
        <a:spcAft>
          <a:spcPct val="0"/>
        </a:spcAft>
        <a:defRPr sz="2600" b="1">
          <a:solidFill>
            <a:schemeClr val="bg1"/>
          </a:solidFill>
          <a:latin typeface="+mj-lt"/>
          <a:ea typeface="+mj-ea"/>
          <a:cs typeface="+mj-cs"/>
        </a:defRPr>
      </a:lvl1pPr>
      <a:lvl2pPr algn="l" rtl="0" fontAlgn="base">
        <a:spcBef>
          <a:spcPct val="0"/>
        </a:spcBef>
        <a:spcAft>
          <a:spcPct val="0"/>
        </a:spcAft>
        <a:defRPr sz="2600" b="1">
          <a:solidFill>
            <a:schemeClr val="bg1"/>
          </a:solidFill>
          <a:latin typeface="Century Gothic" pitchFamily="34" charset="0"/>
        </a:defRPr>
      </a:lvl2pPr>
      <a:lvl3pPr algn="l" rtl="0" fontAlgn="base">
        <a:spcBef>
          <a:spcPct val="0"/>
        </a:spcBef>
        <a:spcAft>
          <a:spcPct val="0"/>
        </a:spcAft>
        <a:defRPr sz="2600" b="1">
          <a:solidFill>
            <a:schemeClr val="bg1"/>
          </a:solidFill>
          <a:latin typeface="Century Gothic" pitchFamily="34" charset="0"/>
        </a:defRPr>
      </a:lvl3pPr>
      <a:lvl4pPr algn="l" rtl="0" fontAlgn="base">
        <a:spcBef>
          <a:spcPct val="0"/>
        </a:spcBef>
        <a:spcAft>
          <a:spcPct val="0"/>
        </a:spcAft>
        <a:defRPr sz="2600" b="1">
          <a:solidFill>
            <a:schemeClr val="bg1"/>
          </a:solidFill>
          <a:latin typeface="Century Gothic" pitchFamily="34" charset="0"/>
        </a:defRPr>
      </a:lvl4pPr>
      <a:lvl5pPr algn="l" rtl="0" fontAlgn="base">
        <a:spcBef>
          <a:spcPct val="0"/>
        </a:spcBef>
        <a:spcAft>
          <a:spcPct val="0"/>
        </a:spcAft>
        <a:defRPr sz="2600" b="1">
          <a:solidFill>
            <a:schemeClr val="bg1"/>
          </a:solidFill>
          <a:latin typeface="Century Gothic" pitchFamily="34" charset="0"/>
        </a:defRPr>
      </a:lvl5pPr>
      <a:lvl6pPr marL="457200" algn="l" rtl="0" fontAlgn="base">
        <a:spcBef>
          <a:spcPct val="0"/>
        </a:spcBef>
        <a:spcAft>
          <a:spcPct val="0"/>
        </a:spcAft>
        <a:defRPr sz="2600" b="1">
          <a:solidFill>
            <a:schemeClr val="bg1"/>
          </a:solidFill>
          <a:latin typeface="Century Gothic" pitchFamily="34" charset="0"/>
        </a:defRPr>
      </a:lvl6pPr>
      <a:lvl7pPr marL="914400" algn="l" rtl="0" fontAlgn="base">
        <a:spcBef>
          <a:spcPct val="0"/>
        </a:spcBef>
        <a:spcAft>
          <a:spcPct val="0"/>
        </a:spcAft>
        <a:defRPr sz="2600" b="1">
          <a:solidFill>
            <a:schemeClr val="bg1"/>
          </a:solidFill>
          <a:latin typeface="Century Gothic" pitchFamily="34" charset="0"/>
        </a:defRPr>
      </a:lvl7pPr>
      <a:lvl8pPr marL="1371600" algn="l" rtl="0" fontAlgn="base">
        <a:spcBef>
          <a:spcPct val="0"/>
        </a:spcBef>
        <a:spcAft>
          <a:spcPct val="0"/>
        </a:spcAft>
        <a:defRPr sz="2600" b="1">
          <a:solidFill>
            <a:schemeClr val="bg1"/>
          </a:solidFill>
          <a:latin typeface="Century Gothic" pitchFamily="34" charset="0"/>
        </a:defRPr>
      </a:lvl8pPr>
      <a:lvl9pPr marL="1828800" algn="l" rtl="0" fontAlgn="base">
        <a:spcBef>
          <a:spcPct val="0"/>
        </a:spcBef>
        <a:spcAft>
          <a:spcPct val="0"/>
        </a:spcAft>
        <a:defRPr sz="2600" b="1">
          <a:solidFill>
            <a:schemeClr val="bg1"/>
          </a:solidFill>
          <a:latin typeface="Century Gothic" pitchFamily="34" charset="0"/>
        </a:defRPr>
      </a:lvl9pPr>
    </p:titleStyle>
    <p:bodyStyle>
      <a:lvl1pPr marL="342900" indent="-342900" algn="l" rtl="0" fontAlgn="base">
        <a:spcBef>
          <a:spcPct val="20000"/>
        </a:spcBef>
        <a:spcAft>
          <a:spcPct val="0"/>
        </a:spcAft>
        <a:buClr>
          <a:srgbClr val="0C2D84"/>
        </a:buClr>
        <a:buFont typeface="Wingdings" pitchFamily="2" charset="2"/>
        <a:buChar char="v"/>
        <a:defRPr sz="2600" b="1">
          <a:solidFill>
            <a:schemeClr val="tx1"/>
          </a:solidFill>
          <a:latin typeface="+mn-lt"/>
          <a:ea typeface="+mn-ea"/>
          <a:cs typeface="+mn-cs"/>
        </a:defRPr>
      </a:lvl1pPr>
      <a:lvl2pPr marL="742950" indent="-285750" algn="l" rtl="0" fontAlgn="base">
        <a:spcBef>
          <a:spcPct val="20000"/>
        </a:spcBef>
        <a:spcAft>
          <a:spcPct val="0"/>
        </a:spcAft>
        <a:buClr>
          <a:srgbClr val="0C2D84"/>
        </a:buClr>
        <a:buChar char="•"/>
        <a:defRPr sz="2400">
          <a:solidFill>
            <a:schemeClr val="tx1"/>
          </a:solidFill>
          <a:latin typeface="+mn-lt"/>
        </a:defRPr>
      </a:lvl2pPr>
      <a:lvl3pPr marL="1143000" indent="-228600" algn="l" rtl="0" fontAlgn="base">
        <a:spcBef>
          <a:spcPct val="20000"/>
        </a:spcBef>
        <a:spcAft>
          <a:spcPct val="0"/>
        </a:spcAft>
        <a:buClr>
          <a:srgbClr val="0C2D84"/>
        </a:buClr>
        <a:buFont typeface="Century Gothic" pitchFamily="34" charset="0"/>
        <a:buChar char="―"/>
        <a:defRPr sz="2000">
          <a:solidFill>
            <a:schemeClr val="tx1"/>
          </a:solidFill>
          <a:latin typeface="+mn-lt"/>
        </a:defRPr>
      </a:lvl3pPr>
      <a:lvl4pPr marL="1600200" indent="-228600" algn="l" rtl="0" fontAlgn="base">
        <a:spcBef>
          <a:spcPct val="20000"/>
        </a:spcBef>
        <a:spcAft>
          <a:spcPct val="0"/>
        </a:spcAft>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ChangeArrowheads="1"/>
          </p:cNvSpPr>
          <p:nvPr userDrawn="1"/>
        </p:nvSpPr>
        <p:spPr bwMode="auto">
          <a:xfrm>
            <a:off x="0" y="6375400"/>
            <a:ext cx="8991600" cy="482600"/>
          </a:xfrm>
          <a:prstGeom prst="rect">
            <a:avLst/>
          </a:prstGeom>
          <a:solidFill>
            <a:srgbClr val="004182"/>
          </a:solidFill>
          <a:ln w="9525">
            <a:noFill/>
            <a:miter lim="800000"/>
            <a:headEnd/>
            <a:tailEnd/>
          </a:ln>
          <a:effectLst/>
        </p:spPr>
        <p:txBody>
          <a:bodyPr wrap="none" anchor="ctr"/>
          <a:lstStyle/>
          <a:p>
            <a:pPr algn="ctr" eaLnBrk="0" hangingPunct="0"/>
            <a:endParaRPr lang="en-US" sz="1800" dirty="0">
              <a:solidFill>
                <a:srgbClr val="000000"/>
              </a:solidFill>
              <a:latin typeface="Arial" charset="0"/>
            </a:endParaRPr>
          </a:p>
        </p:txBody>
      </p:sp>
      <p:pic>
        <p:nvPicPr>
          <p:cNvPr id="195587" name="Picture 3"/>
          <p:cNvPicPr>
            <a:picLocks noChangeAspect="1" noChangeArrowheads="1"/>
          </p:cNvPicPr>
          <p:nvPr userDrawn="1"/>
        </p:nvPicPr>
        <p:blipFill>
          <a:blip r:embed="rId14" cstate="print"/>
          <a:srcRect/>
          <a:stretch>
            <a:fillRect/>
          </a:stretch>
        </p:blipFill>
        <p:spPr bwMode="auto">
          <a:xfrm>
            <a:off x="0" y="0"/>
            <a:ext cx="9144000" cy="955675"/>
          </a:xfrm>
          <a:prstGeom prst="rect">
            <a:avLst/>
          </a:prstGeom>
          <a:noFill/>
        </p:spPr>
      </p:pic>
      <p:sp>
        <p:nvSpPr>
          <p:cNvPr id="195588" name="Rectangle 4"/>
          <p:cNvSpPr>
            <a:spLocks noGrp="1" noChangeArrowheads="1"/>
          </p:cNvSpPr>
          <p:nvPr>
            <p:ph type="title"/>
          </p:nvPr>
        </p:nvSpPr>
        <p:spPr bwMode="auto">
          <a:xfrm>
            <a:off x="304800" y="152400"/>
            <a:ext cx="7696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5589" name="Rectangle 5"/>
          <p:cNvSpPr>
            <a:spLocks noGrp="1" noChangeArrowheads="1"/>
          </p:cNvSpPr>
          <p:nvPr>
            <p:ph type="body" idx="1"/>
          </p:nvPr>
        </p:nvSpPr>
        <p:spPr bwMode="auto">
          <a:xfrm>
            <a:off x="609600" y="1600200"/>
            <a:ext cx="7848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559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pitchFamily="18" charset="0"/>
              </a:defRPr>
            </a:lvl1pPr>
          </a:lstStyle>
          <a:p>
            <a:endParaRPr lang="en-US" dirty="0">
              <a:solidFill>
                <a:srgbClr val="000000"/>
              </a:solidFill>
            </a:endParaRPr>
          </a:p>
        </p:txBody>
      </p:sp>
      <p:sp>
        <p:nvSpPr>
          <p:cNvPr id="195591" name="Rectangle 7"/>
          <p:cNvSpPr>
            <a:spLocks noChangeArrowheads="1"/>
          </p:cNvSpPr>
          <p:nvPr userDrawn="1"/>
        </p:nvSpPr>
        <p:spPr bwMode="auto">
          <a:xfrm>
            <a:off x="0" y="6375400"/>
            <a:ext cx="9144000" cy="482600"/>
          </a:xfrm>
          <a:prstGeom prst="rect">
            <a:avLst/>
          </a:prstGeom>
          <a:solidFill>
            <a:srgbClr val="004182"/>
          </a:solidFill>
          <a:ln w="9525">
            <a:noFill/>
            <a:miter lim="800000"/>
            <a:headEnd/>
            <a:tailEnd/>
          </a:ln>
          <a:effectLst/>
        </p:spPr>
        <p:txBody>
          <a:bodyPr wrap="none" anchor="ctr"/>
          <a:lstStyle/>
          <a:p>
            <a:pPr algn="ctr"/>
            <a:endParaRPr lang="en-US" sz="1800" dirty="0">
              <a:solidFill>
                <a:srgbClr val="000000"/>
              </a:solidFill>
              <a:latin typeface="Arial" charset="0"/>
            </a:endParaRPr>
          </a:p>
        </p:txBody>
      </p:sp>
      <p:pic>
        <p:nvPicPr>
          <p:cNvPr id="195592" name="Picture 8"/>
          <p:cNvPicPr>
            <a:picLocks noChangeAspect="1" noChangeArrowheads="1"/>
          </p:cNvPicPr>
          <p:nvPr userDrawn="1"/>
        </p:nvPicPr>
        <p:blipFill>
          <a:blip r:embed="rId15" cstate="print"/>
          <a:srcRect/>
          <a:stretch>
            <a:fillRect/>
          </a:stretch>
        </p:blipFill>
        <p:spPr bwMode="auto">
          <a:xfrm>
            <a:off x="7010400" y="6516688"/>
            <a:ext cx="1782763" cy="265112"/>
          </a:xfrm>
          <a:prstGeom prst="rect">
            <a:avLst/>
          </a:prstGeom>
          <a:noFill/>
        </p:spPr>
      </p:pic>
      <p:sp>
        <p:nvSpPr>
          <p:cNvPr id="195593" name="Rectangle 9"/>
          <p:cNvSpPr>
            <a:spLocks noGrp="1" noChangeArrowheads="1"/>
          </p:cNvSpPr>
          <p:nvPr>
            <p:ph type="sldNum" sz="quarter" idx="4"/>
          </p:nvPr>
        </p:nvSpPr>
        <p:spPr bwMode="auto">
          <a:xfrm>
            <a:off x="0" y="6477000"/>
            <a:ext cx="914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1">
                <a:solidFill>
                  <a:schemeClr val="bg1"/>
                </a:solidFill>
                <a:latin typeface="+mn-lt"/>
              </a:defRPr>
            </a:lvl1pPr>
          </a:lstStyle>
          <a:p>
            <a:fld id="{7588B188-7DBE-4070-9A14-5B304A66066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3362483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rtl="0" fontAlgn="base">
        <a:spcBef>
          <a:spcPct val="0"/>
        </a:spcBef>
        <a:spcAft>
          <a:spcPct val="0"/>
        </a:spcAft>
        <a:defRPr sz="2600" b="1">
          <a:solidFill>
            <a:schemeClr val="bg1"/>
          </a:solidFill>
          <a:latin typeface="+mj-lt"/>
          <a:ea typeface="+mj-ea"/>
          <a:cs typeface="+mj-cs"/>
        </a:defRPr>
      </a:lvl1pPr>
      <a:lvl2pPr algn="l" rtl="0" fontAlgn="base">
        <a:spcBef>
          <a:spcPct val="0"/>
        </a:spcBef>
        <a:spcAft>
          <a:spcPct val="0"/>
        </a:spcAft>
        <a:defRPr sz="2600" b="1">
          <a:solidFill>
            <a:schemeClr val="bg1"/>
          </a:solidFill>
          <a:latin typeface="Century Gothic" pitchFamily="34" charset="0"/>
        </a:defRPr>
      </a:lvl2pPr>
      <a:lvl3pPr algn="l" rtl="0" fontAlgn="base">
        <a:spcBef>
          <a:spcPct val="0"/>
        </a:spcBef>
        <a:spcAft>
          <a:spcPct val="0"/>
        </a:spcAft>
        <a:defRPr sz="2600" b="1">
          <a:solidFill>
            <a:schemeClr val="bg1"/>
          </a:solidFill>
          <a:latin typeface="Century Gothic" pitchFamily="34" charset="0"/>
        </a:defRPr>
      </a:lvl3pPr>
      <a:lvl4pPr algn="l" rtl="0" fontAlgn="base">
        <a:spcBef>
          <a:spcPct val="0"/>
        </a:spcBef>
        <a:spcAft>
          <a:spcPct val="0"/>
        </a:spcAft>
        <a:defRPr sz="2600" b="1">
          <a:solidFill>
            <a:schemeClr val="bg1"/>
          </a:solidFill>
          <a:latin typeface="Century Gothic" pitchFamily="34" charset="0"/>
        </a:defRPr>
      </a:lvl4pPr>
      <a:lvl5pPr algn="l" rtl="0" fontAlgn="base">
        <a:spcBef>
          <a:spcPct val="0"/>
        </a:spcBef>
        <a:spcAft>
          <a:spcPct val="0"/>
        </a:spcAft>
        <a:defRPr sz="2600" b="1">
          <a:solidFill>
            <a:schemeClr val="bg1"/>
          </a:solidFill>
          <a:latin typeface="Century Gothic" pitchFamily="34" charset="0"/>
        </a:defRPr>
      </a:lvl5pPr>
      <a:lvl6pPr marL="457200" algn="l" rtl="0" fontAlgn="base">
        <a:spcBef>
          <a:spcPct val="0"/>
        </a:spcBef>
        <a:spcAft>
          <a:spcPct val="0"/>
        </a:spcAft>
        <a:defRPr sz="2600" b="1">
          <a:solidFill>
            <a:schemeClr val="bg1"/>
          </a:solidFill>
          <a:latin typeface="Century Gothic" pitchFamily="34" charset="0"/>
        </a:defRPr>
      </a:lvl6pPr>
      <a:lvl7pPr marL="914400" algn="l" rtl="0" fontAlgn="base">
        <a:spcBef>
          <a:spcPct val="0"/>
        </a:spcBef>
        <a:spcAft>
          <a:spcPct val="0"/>
        </a:spcAft>
        <a:defRPr sz="2600" b="1">
          <a:solidFill>
            <a:schemeClr val="bg1"/>
          </a:solidFill>
          <a:latin typeface="Century Gothic" pitchFamily="34" charset="0"/>
        </a:defRPr>
      </a:lvl7pPr>
      <a:lvl8pPr marL="1371600" algn="l" rtl="0" fontAlgn="base">
        <a:spcBef>
          <a:spcPct val="0"/>
        </a:spcBef>
        <a:spcAft>
          <a:spcPct val="0"/>
        </a:spcAft>
        <a:defRPr sz="2600" b="1">
          <a:solidFill>
            <a:schemeClr val="bg1"/>
          </a:solidFill>
          <a:latin typeface="Century Gothic" pitchFamily="34" charset="0"/>
        </a:defRPr>
      </a:lvl8pPr>
      <a:lvl9pPr marL="1828800" algn="l" rtl="0" fontAlgn="base">
        <a:spcBef>
          <a:spcPct val="0"/>
        </a:spcBef>
        <a:spcAft>
          <a:spcPct val="0"/>
        </a:spcAft>
        <a:defRPr sz="2600" b="1">
          <a:solidFill>
            <a:schemeClr val="bg1"/>
          </a:solidFill>
          <a:latin typeface="Century Gothic" pitchFamily="34" charset="0"/>
        </a:defRPr>
      </a:lvl9pPr>
    </p:titleStyle>
    <p:bodyStyle>
      <a:lvl1pPr marL="342900" indent="-342900" algn="l" rtl="0" fontAlgn="base">
        <a:spcBef>
          <a:spcPct val="20000"/>
        </a:spcBef>
        <a:spcAft>
          <a:spcPct val="0"/>
        </a:spcAft>
        <a:buClr>
          <a:srgbClr val="0C2D84"/>
        </a:buClr>
        <a:buFont typeface="Wingdings" pitchFamily="2" charset="2"/>
        <a:buChar char="v"/>
        <a:defRPr sz="2600" b="1">
          <a:solidFill>
            <a:schemeClr val="tx1"/>
          </a:solidFill>
          <a:latin typeface="+mn-lt"/>
          <a:ea typeface="+mn-ea"/>
          <a:cs typeface="+mn-cs"/>
        </a:defRPr>
      </a:lvl1pPr>
      <a:lvl2pPr marL="742950" indent="-285750" algn="l" rtl="0" fontAlgn="base">
        <a:spcBef>
          <a:spcPct val="20000"/>
        </a:spcBef>
        <a:spcAft>
          <a:spcPct val="0"/>
        </a:spcAft>
        <a:buClr>
          <a:srgbClr val="0C2D84"/>
        </a:buClr>
        <a:buChar char="•"/>
        <a:defRPr sz="2400">
          <a:solidFill>
            <a:schemeClr val="tx1"/>
          </a:solidFill>
          <a:latin typeface="+mn-lt"/>
        </a:defRPr>
      </a:lvl2pPr>
      <a:lvl3pPr marL="1143000" indent="-228600" algn="l" rtl="0" fontAlgn="base">
        <a:spcBef>
          <a:spcPct val="20000"/>
        </a:spcBef>
        <a:spcAft>
          <a:spcPct val="0"/>
        </a:spcAft>
        <a:buClr>
          <a:srgbClr val="0C2D84"/>
        </a:buClr>
        <a:buFont typeface="Century Gothic" pitchFamily="34" charset="0"/>
        <a:buChar char="―"/>
        <a:defRPr sz="2000">
          <a:solidFill>
            <a:schemeClr val="tx1"/>
          </a:solidFill>
          <a:latin typeface="+mn-lt"/>
        </a:defRPr>
      </a:lvl3pPr>
      <a:lvl4pPr marL="1600200" indent="-228600" algn="l" rtl="0" fontAlgn="base">
        <a:spcBef>
          <a:spcPct val="20000"/>
        </a:spcBef>
        <a:spcAft>
          <a:spcPct val="0"/>
        </a:spcAft>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nsf.gov/statistics/nsf13302/pdf/nsf13302.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aip.org/sites/default/files/statistics/employment/phdinitemp-p-10.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aip.org/statistics/trends/reports/physdoctorates0910.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aip.org/statistics/trends/reports/physdoctorates0910.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9B81E6D5-8281-4180-9C2E-AAE88A82B3B7}" type="slidenum">
              <a:rPr lang="en-US"/>
              <a:pPr/>
              <a:t>1</a:t>
            </a:fld>
            <a:endParaRPr lang="en-US" dirty="0"/>
          </a:p>
        </p:txBody>
      </p:sp>
      <p:sp>
        <p:nvSpPr>
          <p:cNvPr id="2051" name="Rectangle 3"/>
          <p:cNvSpPr>
            <a:spLocks noGrp="1" noChangeArrowheads="1"/>
          </p:cNvSpPr>
          <p:nvPr>
            <p:ph type="subTitle" idx="1"/>
          </p:nvPr>
        </p:nvSpPr>
        <p:spPr>
          <a:xfrm>
            <a:off x="685800" y="3657600"/>
            <a:ext cx="7772400" cy="2133600"/>
          </a:xfrm>
        </p:spPr>
        <p:txBody>
          <a:bodyPr/>
          <a:lstStyle/>
          <a:p>
            <a:pPr>
              <a:lnSpc>
                <a:spcPct val="80000"/>
              </a:lnSpc>
            </a:pPr>
            <a:r>
              <a:rPr lang="en-US" sz="2400" dirty="0"/>
              <a:t>Dr. Larry Woolf</a:t>
            </a:r>
          </a:p>
          <a:p>
            <a:pPr>
              <a:lnSpc>
                <a:spcPct val="80000"/>
              </a:lnSpc>
            </a:pPr>
            <a:r>
              <a:rPr lang="en-US" sz="2400" dirty="0"/>
              <a:t>General Atomics Aeronautical Systems, Inc</a:t>
            </a:r>
            <a:r>
              <a:rPr lang="en-US" sz="2400" dirty="0" smtClean="0"/>
              <a:t>.</a:t>
            </a:r>
          </a:p>
          <a:p>
            <a:pPr>
              <a:lnSpc>
                <a:spcPct val="80000"/>
              </a:lnSpc>
            </a:pPr>
            <a:r>
              <a:rPr lang="en-US" sz="2400" dirty="0" smtClean="0"/>
              <a:t>General Atomics Sciences Education Foundation</a:t>
            </a:r>
          </a:p>
          <a:p>
            <a:pPr>
              <a:lnSpc>
                <a:spcPct val="80000"/>
              </a:lnSpc>
            </a:pPr>
            <a:r>
              <a:rPr lang="en-US" sz="2400" dirty="0" smtClean="0"/>
              <a:t>April 10, 2014</a:t>
            </a:r>
            <a:endParaRPr lang="en-US" sz="2400" dirty="0"/>
          </a:p>
          <a:p>
            <a:pPr>
              <a:lnSpc>
                <a:spcPct val="80000"/>
              </a:lnSpc>
            </a:pPr>
            <a:r>
              <a:rPr lang="en-US" sz="2400" dirty="0" smtClean="0"/>
              <a:t>www.ga-asi.com</a:t>
            </a:r>
            <a:endParaRPr lang="en-US" sz="2400" dirty="0"/>
          </a:p>
          <a:p>
            <a:pPr>
              <a:lnSpc>
                <a:spcPct val="80000"/>
              </a:lnSpc>
            </a:pPr>
            <a:r>
              <a:rPr lang="en-US" sz="2400" dirty="0"/>
              <a:t>www.sci-ed-ga.org</a:t>
            </a:r>
          </a:p>
        </p:txBody>
      </p:sp>
      <p:sp>
        <p:nvSpPr>
          <p:cNvPr id="2060" name="Rectangle 12"/>
          <p:cNvSpPr>
            <a:spLocks noChangeArrowheads="1"/>
          </p:cNvSpPr>
          <p:nvPr/>
        </p:nvSpPr>
        <p:spPr bwMode="auto">
          <a:xfrm>
            <a:off x="457200" y="0"/>
            <a:ext cx="8001000" cy="990600"/>
          </a:xfrm>
          <a:prstGeom prst="rect">
            <a:avLst/>
          </a:prstGeom>
          <a:noFill/>
          <a:ln w="9525">
            <a:noFill/>
            <a:miter lim="800000"/>
            <a:headEnd/>
            <a:tailEnd/>
          </a:ln>
          <a:effectLst/>
        </p:spPr>
        <p:txBody>
          <a:bodyPr/>
          <a:lstStyle/>
          <a:p>
            <a:pPr algn="ctr">
              <a:spcBef>
                <a:spcPct val="20000"/>
              </a:spcBef>
              <a:buClr>
                <a:srgbClr val="0C2D84"/>
              </a:buClr>
              <a:buFont typeface="Wingdings" pitchFamily="2" charset="2"/>
              <a:buNone/>
            </a:pPr>
            <a:endParaRPr lang="en-US" sz="2800" b="1" dirty="0">
              <a:solidFill>
                <a:schemeClr val="bg1"/>
              </a:solidFill>
              <a:latin typeface="Century Gothic" pitchFamily="34" charset="0"/>
            </a:endParaRPr>
          </a:p>
        </p:txBody>
      </p:sp>
      <p:sp>
        <p:nvSpPr>
          <p:cNvPr id="10" name="Rectangle 2"/>
          <p:cNvSpPr>
            <a:spLocks noGrp="1" noChangeArrowheads="1"/>
          </p:cNvSpPr>
          <p:nvPr>
            <p:ph type="ctrTitle"/>
          </p:nvPr>
        </p:nvSpPr>
        <p:spPr>
          <a:xfrm>
            <a:off x="381000" y="1447800"/>
            <a:ext cx="8382000" cy="1752600"/>
          </a:xfrm>
          <a:ln>
            <a:solidFill>
              <a:schemeClr val="bg1"/>
            </a:solidFill>
          </a:ln>
        </p:spPr>
        <p:txBody>
          <a:bodyPr/>
          <a:lstStyle/>
          <a:p>
            <a:pPr algn="ctr"/>
            <a:r>
              <a:rPr lang="en-US" sz="2800" dirty="0">
                <a:solidFill>
                  <a:schemeClr val="tx1"/>
                </a:solidFill>
              </a:rPr>
              <a:t>Physics in </a:t>
            </a:r>
            <a:r>
              <a:rPr lang="en-US" sz="2800" dirty="0" smtClean="0">
                <a:solidFill>
                  <a:schemeClr val="tx1"/>
                </a:solidFill>
              </a:rPr>
              <a:t>Industry</a:t>
            </a:r>
            <a:r>
              <a:rPr lang="en-US" sz="2800" dirty="0">
                <a:solidFill>
                  <a:schemeClr val="tx1"/>
                </a:solidFill>
              </a:rPr>
              <a:t>: </a:t>
            </a:r>
            <a:r>
              <a:rPr lang="en-US" sz="2800" dirty="0" smtClean="0">
                <a:solidFill>
                  <a:schemeClr val="tx1"/>
                </a:solidFill>
              </a:rPr>
              <a:t/>
            </a:r>
            <a:br>
              <a:rPr lang="en-US" sz="2800" dirty="0" smtClean="0">
                <a:solidFill>
                  <a:schemeClr val="tx1"/>
                </a:solidFill>
              </a:rPr>
            </a:br>
            <a:r>
              <a:rPr lang="en-US" sz="2800" dirty="0" smtClean="0">
                <a:solidFill>
                  <a:schemeClr val="tx1"/>
                </a:solidFill>
              </a:rPr>
              <a:t>From Personal Story </a:t>
            </a:r>
            <a:r>
              <a:rPr lang="en-US" sz="2800" dirty="0">
                <a:solidFill>
                  <a:schemeClr val="tx1"/>
                </a:solidFill>
              </a:rPr>
              <a:t>to </a:t>
            </a:r>
            <a:r>
              <a:rPr lang="en-US" sz="2800" dirty="0" smtClean="0">
                <a:solidFill>
                  <a:schemeClr val="tx1"/>
                </a:solidFill>
              </a:rPr>
              <a:t>National Perspective</a:t>
            </a:r>
            <a:br>
              <a:rPr lang="en-US" sz="2800" dirty="0" smtClean="0">
                <a:solidFill>
                  <a:schemeClr val="tx1"/>
                </a:solidFill>
              </a:rPr>
            </a:br>
            <a:r>
              <a:rPr lang="en-US" sz="2800" dirty="0">
                <a:solidFill>
                  <a:schemeClr val="tx1"/>
                </a:solidFill>
              </a:rPr>
              <a:t/>
            </a:r>
            <a:br>
              <a:rPr lang="en-US" sz="2800" dirty="0">
                <a:solidFill>
                  <a:schemeClr val="tx1"/>
                </a:solidFill>
              </a:rPr>
            </a:br>
            <a:r>
              <a:rPr lang="en-US" sz="2400" dirty="0" smtClean="0">
                <a:solidFill>
                  <a:schemeClr val="tx1"/>
                </a:solidFill>
              </a:rPr>
              <a:t>UCSD Physics Colloquium</a:t>
            </a:r>
            <a:endParaRPr lang="en-US"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762000"/>
          </a:xfrm>
        </p:spPr>
        <p:txBody>
          <a:bodyPr/>
          <a:lstStyle/>
          <a:p>
            <a:r>
              <a:rPr lang="en-US" sz="2400" dirty="0"/>
              <a:t>Design and fabricate </a:t>
            </a:r>
            <a:r>
              <a:rPr lang="en-US" sz="2400" dirty="0" smtClean="0"/>
              <a:t>one-way </a:t>
            </a:r>
            <a:r>
              <a:rPr lang="en-US" sz="2400" dirty="0"/>
              <a:t>imaging materials for </a:t>
            </a:r>
            <a:r>
              <a:rPr lang="en-US" sz="2400" dirty="0" smtClean="0"/>
              <a:t>windows</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10</a:t>
            </a:fld>
            <a:endParaRPr lang="en-US" dirty="0"/>
          </a:p>
        </p:txBody>
      </p:sp>
      <p:pic>
        <p:nvPicPr>
          <p:cNvPr id="3" name="Content Placeholder 2"/>
          <p:cNvPicPr>
            <a:picLocks noGrp="1" noChangeAspect="1" noChangeArrowheads="1"/>
          </p:cNvPicPr>
          <p:nvPr>
            <p:ph idx="1"/>
          </p:nvPr>
        </p:nvPicPr>
        <p:blipFill>
          <a:blip r:embed="rId2" cstate="print"/>
          <a:srcRect/>
          <a:stretch>
            <a:fillRect/>
          </a:stretch>
        </p:blipFill>
        <p:spPr bwMode="auto">
          <a:xfrm>
            <a:off x="570363" y="2057400"/>
            <a:ext cx="4038600" cy="2025793"/>
          </a:xfrm>
          <a:prstGeom prst="rect">
            <a:avLst/>
          </a:prstGeom>
          <a:noFill/>
          <a:ln w="9525">
            <a:solidFill>
              <a:schemeClr val="tx1"/>
            </a:solidFill>
            <a:miter lim="800000"/>
            <a:headEnd/>
            <a:tailEnd/>
          </a:ln>
        </p:spPr>
      </p:pic>
      <p:pic>
        <p:nvPicPr>
          <p:cNvPr id="8" name="Picture 7" descr="C:\Documents and Settings\Woolfl\Local Settings\Temporary Internet Files\Content.Word\photo.jpg"/>
          <p:cNvPicPr/>
          <p:nvPr/>
        </p:nvPicPr>
        <p:blipFill>
          <a:blip r:embed="rId3" cstate="print"/>
          <a:srcRect t="12365" r="871"/>
          <a:stretch>
            <a:fillRect/>
          </a:stretch>
        </p:blipFill>
        <p:spPr bwMode="auto">
          <a:xfrm>
            <a:off x="4800600" y="3048000"/>
            <a:ext cx="3782585" cy="2172694"/>
          </a:xfrm>
          <a:prstGeom prst="rect">
            <a:avLst/>
          </a:prstGeom>
          <a:noFill/>
          <a:ln w="9525">
            <a:solidFill>
              <a:schemeClr val="tx1"/>
            </a:solidFill>
            <a:miter lim="800000"/>
            <a:headEnd/>
            <a:tailEnd/>
          </a:ln>
        </p:spPr>
      </p:pic>
      <p:sp>
        <p:nvSpPr>
          <p:cNvPr id="7" name="TextBox 6"/>
          <p:cNvSpPr txBox="1"/>
          <p:nvPr/>
        </p:nvSpPr>
        <p:spPr>
          <a:xfrm>
            <a:off x="1447800" y="1095527"/>
            <a:ext cx="5334000" cy="461665"/>
          </a:xfrm>
          <a:prstGeom prst="rect">
            <a:avLst/>
          </a:prstGeom>
          <a:noFill/>
        </p:spPr>
        <p:txBody>
          <a:bodyPr wrap="square" rtlCol="0">
            <a:spAutoFit/>
          </a:bodyPr>
          <a:lstStyle/>
          <a:p>
            <a:r>
              <a:rPr lang="en-US" dirty="0" smtClean="0">
                <a:solidFill>
                  <a:srgbClr val="FF0000"/>
                </a:solidFill>
                <a:latin typeface="Calibri"/>
              </a:rPr>
              <a:t>Thin film coatings + optical properties  </a:t>
            </a:r>
            <a:r>
              <a:rPr lang="en-US" dirty="0">
                <a:solidFill>
                  <a:srgbClr val="FF0000"/>
                </a:solidFill>
                <a:latin typeface="Calibri"/>
              </a:rPr>
              <a:t>→</a:t>
            </a:r>
            <a:r>
              <a:rPr lang="en-US" dirty="0" smtClean="0">
                <a:solidFill>
                  <a:srgbClr val="FF0000"/>
                </a:solidFill>
                <a:latin typeface="Calibri"/>
              </a:rPr>
              <a:t> </a:t>
            </a:r>
            <a:endParaRPr lang="en-US" dirty="0">
              <a:solidFill>
                <a:srgbClr val="FF0000"/>
              </a:solidFill>
            </a:endParaRPr>
          </a:p>
        </p:txBody>
      </p:sp>
    </p:spTree>
    <p:extLst>
      <p:ext uri="{BB962C8B-B14F-4D97-AF65-F5344CB8AC3E}">
        <p14:creationId xmlns:p14="http://schemas.microsoft.com/office/powerpoint/2010/main" val="3042685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One-way imaging film – multilayer coatings</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11</a:t>
            </a:fld>
            <a:endParaRPr lang="en-US" dirty="0"/>
          </a:p>
        </p:txBody>
      </p:sp>
      <p:sp>
        <p:nvSpPr>
          <p:cNvPr id="5" name="Rectangle 4"/>
          <p:cNvSpPr/>
          <p:nvPr/>
        </p:nvSpPr>
        <p:spPr>
          <a:xfrm>
            <a:off x="2133600" y="1447800"/>
            <a:ext cx="381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33600" y="2705584"/>
            <a:ext cx="2286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914400" y="2057400"/>
            <a:ext cx="25146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14400" y="3429000"/>
            <a:ext cx="25146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7200" y="1447800"/>
            <a:ext cx="838200" cy="461665"/>
          </a:xfrm>
          <a:prstGeom prst="rect">
            <a:avLst/>
          </a:prstGeom>
          <a:noFill/>
        </p:spPr>
        <p:txBody>
          <a:bodyPr wrap="square" rtlCol="0">
            <a:spAutoFit/>
          </a:bodyPr>
          <a:lstStyle/>
          <a:p>
            <a:r>
              <a:rPr lang="en-US" dirty="0" smtClean="0"/>
              <a:t>T1</a:t>
            </a:r>
            <a:endParaRPr lang="en-US" dirty="0"/>
          </a:p>
        </p:txBody>
      </p:sp>
      <p:sp>
        <p:nvSpPr>
          <p:cNvPr id="11" name="TextBox 10"/>
          <p:cNvSpPr txBox="1"/>
          <p:nvPr/>
        </p:nvSpPr>
        <p:spPr>
          <a:xfrm>
            <a:off x="457200" y="2819400"/>
            <a:ext cx="838200" cy="461665"/>
          </a:xfrm>
          <a:prstGeom prst="rect">
            <a:avLst/>
          </a:prstGeom>
          <a:noFill/>
        </p:spPr>
        <p:txBody>
          <a:bodyPr wrap="square" rtlCol="0">
            <a:spAutoFit/>
          </a:bodyPr>
          <a:lstStyle/>
          <a:p>
            <a:r>
              <a:rPr lang="en-US" dirty="0" smtClean="0"/>
              <a:t>T2</a:t>
            </a:r>
            <a:endParaRPr lang="en-US" dirty="0"/>
          </a:p>
        </p:txBody>
      </p:sp>
      <p:sp>
        <p:nvSpPr>
          <p:cNvPr id="12" name="Rectangle 11"/>
          <p:cNvSpPr/>
          <p:nvPr/>
        </p:nvSpPr>
        <p:spPr>
          <a:xfrm>
            <a:off x="5562600" y="1524000"/>
            <a:ext cx="381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62600" y="2819400"/>
            <a:ext cx="2286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85800" y="4191000"/>
            <a:ext cx="2971800" cy="830997"/>
          </a:xfrm>
          <a:prstGeom prst="rect">
            <a:avLst/>
          </a:prstGeom>
          <a:noFill/>
        </p:spPr>
        <p:txBody>
          <a:bodyPr wrap="square" rtlCol="0">
            <a:spAutoFit/>
          </a:bodyPr>
          <a:lstStyle/>
          <a:p>
            <a:r>
              <a:rPr lang="en-US" dirty="0" smtClean="0">
                <a:latin typeface="+mn-lt"/>
              </a:rPr>
              <a:t>Transmittance 1 = </a:t>
            </a:r>
          </a:p>
          <a:p>
            <a:r>
              <a:rPr lang="en-US" dirty="0" smtClean="0">
                <a:latin typeface="+mn-lt"/>
              </a:rPr>
              <a:t>Transmittance 2</a:t>
            </a:r>
            <a:endParaRPr lang="en-US" dirty="0">
              <a:latin typeface="+mn-lt"/>
            </a:endParaRPr>
          </a:p>
        </p:txBody>
      </p:sp>
      <p:cxnSp>
        <p:nvCxnSpPr>
          <p:cNvPr id="15" name="Straight Arrow Connector 14"/>
          <p:cNvCxnSpPr/>
          <p:nvPr/>
        </p:nvCxnSpPr>
        <p:spPr>
          <a:xfrm>
            <a:off x="5943600" y="1981200"/>
            <a:ext cx="1600200" cy="6096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943600" y="1447800"/>
            <a:ext cx="1600200" cy="5334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15200" y="1828800"/>
            <a:ext cx="838200" cy="461665"/>
          </a:xfrm>
          <a:prstGeom prst="rect">
            <a:avLst/>
          </a:prstGeom>
          <a:noFill/>
        </p:spPr>
        <p:txBody>
          <a:bodyPr wrap="square" rtlCol="0">
            <a:spAutoFit/>
          </a:bodyPr>
          <a:lstStyle/>
          <a:p>
            <a:r>
              <a:rPr lang="en-US" dirty="0" smtClean="0"/>
              <a:t>R1</a:t>
            </a:r>
            <a:endParaRPr lang="en-US" dirty="0"/>
          </a:p>
        </p:txBody>
      </p:sp>
      <p:sp>
        <p:nvSpPr>
          <p:cNvPr id="25" name="TextBox 24"/>
          <p:cNvSpPr txBox="1"/>
          <p:nvPr/>
        </p:nvSpPr>
        <p:spPr>
          <a:xfrm>
            <a:off x="7239000" y="3505200"/>
            <a:ext cx="838200" cy="461665"/>
          </a:xfrm>
          <a:prstGeom prst="rect">
            <a:avLst/>
          </a:prstGeom>
          <a:noFill/>
        </p:spPr>
        <p:txBody>
          <a:bodyPr wrap="square" rtlCol="0">
            <a:spAutoFit/>
          </a:bodyPr>
          <a:lstStyle/>
          <a:p>
            <a:r>
              <a:rPr lang="en-US" dirty="0" smtClean="0"/>
              <a:t>R2</a:t>
            </a:r>
            <a:endParaRPr lang="en-US" dirty="0"/>
          </a:p>
        </p:txBody>
      </p:sp>
      <p:sp>
        <p:nvSpPr>
          <p:cNvPr id="26" name="TextBox 25"/>
          <p:cNvSpPr txBox="1"/>
          <p:nvPr/>
        </p:nvSpPr>
        <p:spPr>
          <a:xfrm>
            <a:off x="4876800" y="4191000"/>
            <a:ext cx="2667000" cy="830997"/>
          </a:xfrm>
          <a:prstGeom prst="rect">
            <a:avLst/>
          </a:prstGeom>
          <a:noFill/>
        </p:spPr>
        <p:txBody>
          <a:bodyPr wrap="square" rtlCol="0">
            <a:spAutoFit/>
          </a:bodyPr>
          <a:lstStyle/>
          <a:p>
            <a:r>
              <a:rPr lang="en-US" dirty="0">
                <a:latin typeface="+mn-lt"/>
              </a:rPr>
              <a:t>Reflectance 1≠ Reflectance 2</a:t>
            </a:r>
          </a:p>
        </p:txBody>
      </p:sp>
      <p:cxnSp>
        <p:nvCxnSpPr>
          <p:cNvPr id="23" name="Straight Arrow Connector 22"/>
          <p:cNvCxnSpPr/>
          <p:nvPr/>
        </p:nvCxnSpPr>
        <p:spPr>
          <a:xfrm flipH="1">
            <a:off x="5794612" y="3014365"/>
            <a:ext cx="1600200" cy="5334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943600" y="3581400"/>
            <a:ext cx="160020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09800" y="1447800"/>
            <a:ext cx="0" cy="129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62200" y="1447800"/>
            <a:ext cx="0" cy="129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30272" y="2743200"/>
            <a:ext cx="0" cy="129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638800" y="1524000"/>
            <a:ext cx="0" cy="129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791200" y="1524000"/>
            <a:ext cx="0" cy="129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649036" y="2822812"/>
            <a:ext cx="0" cy="129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48334" y="5257799"/>
            <a:ext cx="2667000" cy="461665"/>
          </a:xfrm>
          <a:prstGeom prst="rect">
            <a:avLst/>
          </a:prstGeom>
          <a:noFill/>
        </p:spPr>
        <p:txBody>
          <a:bodyPr wrap="square" rtlCol="0">
            <a:spAutoFit/>
          </a:bodyPr>
          <a:lstStyle/>
          <a:p>
            <a:r>
              <a:rPr lang="en-US" dirty="0" smtClean="0">
                <a:latin typeface="+mn-lt"/>
              </a:rPr>
              <a:t>400-700nm</a:t>
            </a:r>
            <a:endParaRPr lang="en-US" dirty="0">
              <a:latin typeface="+mn-lt"/>
            </a:endParaRPr>
          </a:p>
        </p:txBody>
      </p:sp>
    </p:spTree>
    <p:extLst>
      <p:ext uri="{BB962C8B-B14F-4D97-AF65-F5344CB8AC3E}">
        <p14:creationId xmlns:p14="http://schemas.microsoft.com/office/powerpoint/2010/main" val="1614245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One-way imaging window film at Rome Airport</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12</a:t>
            </a:fld>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990600"/>
            <a:ext cx="6172200" cy="5098238"/>
          </a:xfrm>
          <a:prstGeom prst="rect">
            <a:avLst/>
          </a:prstGeom>
          <a:noFill/>
          <a:ln w="9525">
            <a:noFill/>
            <a:miter lim="800000"/>
            <a:headEnd/>
            <a:tailEnd/>
          </a:ln>
        </p:spPr>
      </p:pic>
      <p:sp>
        <p:nvSpPr>
          <p:cNvPr id="6" name="TextBox 5"/>
          <p:cNvSpPr txBox="1"/>
          <p:nvPr/>
        </p:nvSpPr>
        <p:spPr>
          <a:xfrm>
            <a:off x="457200" y="6096000"/>
            <a:ext cx="5943600" cy="276999"/>
          </a:xfrm>
          <a:prstGeom prst="rect">
            <a:avLst/>
          </a:prstGeom>
          <a:noFill/>
        </p:spPr>
        <p:txBody>
          <a:bodyPr wrap="square" rtlCol="0">
            <a:spAutoFit/>
          </a:bodyPr>
          <a:lstStyle/>
          <a:p>
            <a:r>
              <a:rPr lang="en-US" sz="1200" b="1" dirty="0" smtClean="0"/>
              <a:t>http://www.usglassmag.com/Window_Film/BackIssues/2003/March-April03/X-TEX.GIF</a:t>
            </a:r>
            <a:endParaRPr lang="en-US" sz="1200" b="1" dirty="0"/>
          </a:p>
        </p:txBody>
      </p:sp>
      <p:pic>
        <p:nvPicPr>
          <p:cNvPr id="1027" name="Picture 3"/>
          <p:cNvPicPr>
            <a:picLocks noChangeAspect="1" noChangeArrowheads="1"/>
          </p:cNvPicPr>
          <p:nvPr/>
        </p:nvPicPr>
        <p:blipFill>
          <a:blip r:embed="rId3" cstate="print"/>
          <a:srcRect/>
          <a:stretch>
            <a:fillRect/>
          </a:stretch>
        </p:blipFill>
        <p:spPr bwMode="auto">
          <a:xfrm>
            <a:off x="6705600" y="3581400"/>
            <a:ext cx="2192181" cy="245745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679065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your wallet?</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13</a:t>
            </a:fld>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648200" y="1219200"/>
            <a:ext cx="3962400" cy="2965490"/>
          </a:xfrm>
          <a:prstGeom prst="rect">
            <a:avLst/>
          </a:prstGeom>
          <a:noFill/>
          <a:ln w="9525">
            <a:noFill/>
            <a:miter lim="800000"/>
            <a:headEnd/>
            <a:tailEnd/>
          </a:ln>
        </p:spPr>
      </p:pic>
      <p:sp>
        <p:nvSpPr>
          <p:cNvPr id="7" name="TextBox 6"/>
          <p:cNvSpPr txBox="1"/>
          <p:nvPr/>
        </p:nvSpPr>
        <p:spPr>
          <a:xfrm>
            <a:off x="152400" y="1371600"/>
            <a:ext cx="4267200" cy="830997"/>
          </a:xfrm>
          <a:prstGeom prst="rect">
            <a:avLst/>
          </a:prstGeom>
          <a:noFill/>
        </p:spPr>
        <p:txBody>
          <a:bodyPr wrap="square" rtlCol="0">
            <a:spAutoFit/>
          </a:bodyPr>
          <a:lstStyle/>
          <a:p>
            <a:r>
              <a:rPr lang="en-US" dirty="0" smtClean="0">
                <a:latin typeface="+mn-lt"/>
              </a:rPr>
              <a:t>Multilayer coatings – </a:t>
            </a:r>
          </a:p>
          <a:p>
            <a:r>
              <a:rPr lang="en-US" dirty="0" smtClean="0">
                <a:latin typeface="+mn-lt"/>
              </a:rPr>
              <a:t>color changing pigment</a:t>
            </a:r>
            <a:endParaRPr lang="en-US" dirty="0">
              <a:latin typeface="+mn-lt"/>
            </a:endParaRPr>
          </a:p>
        </p:txBody>
      </p:sp>
      <p:sp>
        <p:nvSpPr>
          <p:cNvPr id="8" name="Oval 7"/>
          <p:cNvSpPr/>
          <p:nvPr/>
        </p:nvSpPr>
        <p:spPr>
          <a:xfrm>
            <a:off x="7086600" y="2971800"/>
            <a:ext cx="1447800" cy="533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p:nvPr/>
        </p:nvPicPr>
        <p:blipFill>
          <a:blip r:embed="rId3" cstate="print"/>
          <a:srcRect t="16877" r="1133" b="12343"/>
          <a:stretch>
            <a:fillRect/>
          </a:stretch>
        </p:blipFill>
        <p:spPr bwMode="auto">
          <a:xfrm>
            <a:off x="762000" y="3657600"/>
            <a:ext cx="4544336" cy="2514600"/>
          </a:xfrm>
          <a:prstGeom prst="rect">
            <a:avLst/>
          </a:prstGeom>
          <a:noFill/>
          <a:ln w="9525">
            <a:noFill/>
            <a:miter lim="800000"/>
            <a:headEnd/>
            <a:tailEnd/>
          </a:ln>
        </p:spPr>
      </p:pic>
      <p:sp>
        <p:nvSpPr>
          <p:cNvPr id="11" name="Oval 10"/>
          <p:cNvSpPr/>
          <p:nvPr/>
        </p:nvSpPr>
        <p:spPr>
          <a:xfrm>
            <a:off x="3581400" y="4876800"/>
            <a:ext cx="1447800" cy="533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252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A3DE072-E56E-42AC-922E-69510FAF7B96}" type="slidenum">
              <a:rPr lang="en-US"/>
              <a:pPr/>
              <a:t>14</a:t>
            </a:fld>
            <a:endParaRPr lang="en-US" dirty="0"/>
          </a:p>
        </p:txBody>
      </p:sp>
      <p:sp>
        <p:nvSpPr>
          <p:cNvPr id="189442" name="Rectangle 2"/>
          <p:cNvSpPr>
            <a:spLocks noGrp="1" noChangeArrowheads="1"/>
          </p:cNvSpPr>
          <p:nvPr>
            <p:ph type="title"/>
          </p:nvPr>
        </p:nvSpPr>
        <p:spPr>
          <a:xfrm>
            <a:off x="685800" y="228600"/>
            <a:ext cx="7267575" cy="508000"/>
          </a:xfrm>
        </p:spPr>
        <p:txBody>
          <a:bodyPr/>
          <a:lstStyle/>
          <a:p>
            <a:r>
              <a:rPr lang="en-US" dirty="0" smtClean="0"/>
              <a:t>Evolution of job responsibilities over time</a:t>
            </a:r>
            <a:endParaRPr lang="en-US" dirty="0"/>
          </a:p>
        </p:txBody>
      </p:sp>
      <p:graphicFrame>
        <p:nvGraphicFramePr>
          <p:cNvPr id="6" name="Chart 5"/>
          <p:cNvGraphicFramePr>
            <a:graphicFrameLocks noGrp="1"/>
          </p:cNvGraphicFramePr>
          <p:nvPr>
            <p:extLst>
              <p:ext uri="{D42A27DB-BD31-4B8C-83A1-F6EECF244321}">
                <p14:modId xmlns:p14="http://schemas.microsoft.com/office/powerpoint/2010/main" val="3226887718"/>
              </p:ext>
            </p:extLst>
          </p:nvPr>
        </p:nvGraphicFramePr>
        <p:xfrm>
          <a:off x="609600" y="1066800"/>
          <a:ext cx="7645003" cy="520303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762000"/>
          </a:xfrm>
        </p:spPr>
        <p:txBody>
          <a:bodyPr/>
          <a:lstStyle/>
          <a:p>
            <a:r>
              <a:rPr lang="en-US" dirty="0" smtClean="0"/>
              <a:t>Levels of employment in industry: Level ~$ (physics)                 </a:t>
            </a:r>
            <a:r>
              <a:rPr lang="en-US" sz="1600" dirty="0" smtClean="0"/>
              <a:t>(Aviation Week and Space Technology 2009 Workforce Study</a:t>
            </a:r>
            <a:r>
              <a:rPr lang="en-US" dirty="0" smtClean="0"/>
              <a:t>)</a:t>
            </a:r>
            <a:endParaRPr lang="en-US" dirty="0"/>
          </a:p>
        </p:txBody>
      </p:sp>
      <p:sp>
        <p:nvSpPr>
          <p:cNvPr id="3" name="Content Placeholder 2"/>
          <p:cNvSpPr>
            <a:spLocks noGrp="1"/>
          </p:cNvSpPr>
          <p:nvPr>
            <p:ph idx="1"/>
          </p:nvPr>
        </p:nvSpPr>
        <p:spPr>
          <a:xfrm>
            <a:off x="304800" y="990600"/>
            <a:ext cx="8458200" cy="5257800"/>
          </a:xfrm>
        </p:spPr>
        <p:txBody>
          <a:bodyPr/>
          <a:lstStyle/>
          <a:p>
            <a:pPr marL="514350" indent="-514350">
              <a:buNone/>
            </a:pPr>
            <a:r>
              <a:rPr lang="en-US" sz="2000" dirty="0" smtClean="0"/>
              <a:t>Level 1. Individual contributor working under direction of technical leadership</a:t>
            </a:r>
            <a:r>
              <a:rPr lang="en-US" sz="2000" dirty="0"/>
              <a:t> </a:t>
            </a:r>
            <a:r>
              <a:rPr lang="en-US" sz="2000" dirty="0" smtClean="0">
                <a:solidFill>
                  <a:srgbClr val="FF0000"/>
                </a:solidFill>
              </a:rPr>
              <a:t>($66K)</a:t>
            </a:r>
          </a:p>
          <a:p>
            <a:pPr marL="514350" indent="-514350">
              <a:buNone/>
            </a:pPr>
            <a:r>
              <a:rPr lang="en-US" sz="2000" dirty="0" smtClean="0"/>
              <a:t>Level 2. Improved knowledge of product, some self-direction, contributes to engineering estimates </a:t>
            </a:r>
            <a:r>
              <a:rPr lang="en-US" sz="2000" dirty="0" smtClean="0">
                <a:solidFill>
                  <a:srgbClr val="FF0000"/>
                </a:solidFill>
              </a:rPr>
              <a:t>($80K)</a:t>
            </a:r>
          </a:p>
          <a:p>
            <a:pPr marL="514350" indent="-514350">
              <a:buNone/>
            </a:pPr>
            <a:r>
              <a:rPr lang="en-US" sz="2000" dirty="0" smtClean="0"/>
              <a:t>Level 3. Significant knowledge of products, decisions may have significant impact on costs, schedule, and performance. </a:t>
            </a:r>
            <a:r>
              <a:rPr lang="en-US" sz="2000" dirty="0" smtClean="0">
                <a:solidFill>
                  <a:srgbClr val="FF0000"/>
                </a:solidFill>
              </a:rPr>
              <a:t>($99K)</a:t>
            </a:r>
          </a:p>
          <a:p>
            <a:pPr marL="514350" indent="-514350">
              <a:buNone/>
            </a:pPr>
            <a:r>
              <a:rPr lang="en-US" sz="2000" dirty="0" smtClean="0"/>
              <a:t>Level 4. Serves as system architect, recommend tools and techniques for continuous improvement, lead preparation of proposals </a:t>
            </a:r>
            <a:r>
              <a:rPr lang="en-US" sz="2000" dirty="0" smtClean="0">
                <a:solidFill>
                  <a:srgbClr val="FF0000"/>
                </a:solidFill>
              </a:rPr>
              <a:t>($120K)</a:t>
            </a:r>
          </a:p>
          <a:p>
            <a:pPr marL="514350" indent="-514350">
              <a:buNone/>
            </a:pPr>
            <a:r>
              <a:rPr lang="en-US" sz="2000" dirty="0" smtClean="0"/>
              <a:t>Level 5. Develops product and technical roadmaps and competitive assessments, leads or reviews proposals</a:t>
            </a:r>
            <a:r>
              <a:rPr lang="en-US" sz="2000" dirty="0"/>
              <a:t> </a:t>
            </a:r>
            <a:r>
              <a:rPr lang="en-US" sz="2000" dirty="0" smtClean="0">
                <a:solidFill>
                  <a:srgbClr val="FF0000"/>
                </a:solidFill>
              </a:rPr>
              <a:t>($138K)</a:t>
            </a:r>
          </a:p>
          <a:p>
            <a:pPr marL="514350" indent="-514350">
              <a:buNone/>
            </a:pPr>
            <a:r>
              <a:rPr lang="en-US" sz="2000" dirty="0" smtClean="0"/>
              <a:t>Level 6. Industry expert in knowledge of products and systems, directs sophisticated design, analysis and testing of complex systems, provides direction on strategic technology plans for company </a:t>
            </a:r>
            <a:r>
              <a:rPr lang="en-US" sz="2000" dirty="0" smtClean="0">
                <a:solidFill>
                  <a:srgbClr val="FF0000"/>
                </a:solidFill>
              </a:rPr>
              <a:t>($177K)</a:t>
            </a:r>
            <a:endParaRPr lang="en-US" sz="2000" dirty="0">
              <a:solidFill>
                <a:srgbClr val="FF0000"/>
              </a:solidFill>
            </a:endParaRPr>
          </a:p>
        </p:txBody>
      </p:sp>
      <p:sp>
        <p:nvSpPr>
          <p:cNvPr id="4" name="Slide Number Placeholder 3"/>
          <p:cNvSpPr>
            <a:spLocks noGrp="1"/>
          </p:cNvSpPr>
          <p:nvPr>
            <p:ph type="sldNum" sz="quarter" idx="11"/>
          </p:nvPr>
        </p:nvSpPr>
        <p:spPr/>
        <p:txBody>
          <a:bodyPr/>
          <a:lstStyle/>
          <a:p>
            <a:fld id="{24F7F4F4-E79B-43A2-9379-07F4DFBFFA36}"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do all day?</a:t>
            </a:r>
            <a:endParaRPr lang="en-US" dirty="0"/>
          </a:p>
        </p:txBody>
      </p:sp>
      <p:sp>
        <p:nvSpPr>
          <p:cNvPr id="3" name="Content Placeholder 2"/>
          <p:cNvSpPr>
            <a:spLocks noGrp="1"/>
          </p:cNvSpPr>
          <p:nvPr>
            <p:ph idx="1"/>
          </p:nvPr>
        </p:nvSpPr>
        <p:spPr>
          <a:xfrm>
            <a:off x="533400" y="990600"/>
            <a:ext cx="8229600" cy="5105400"/>
          </a:xfrm>
        </p:spPr>
        <p:txBody>
          <a:bodyPr/>
          <a:lstStyle/>
          <a:p>
            <a:r>
              <a:rPr lang="en-US" sz="2000" dirty="0" smtClean="0">
                <a:solidFill>
                  <a:srgbClr val="FF0000"/>
                </a:solidFill>
              </a:rPr>
              <a:t>Physics</a:t>
            </a:r>
          </a:p>
          <a:p>
            <a:pPr lvl="1"/>
            <a:r>
              <a:rPr lang="en-US" sz="2000" dirty="0" smtClean="0">
                <a:solidFill>
                  <a:srgbClr val="FF0000"/>
                </a:solidFill>
              </a:rPr>
              <a:t>Generate ideas, develop/design solution to problems</a:t>
            </a:r>
          </a:p>
          <a:p>
            <a:r>
              <a:rPr lang="en-US" sz="2000" dirty="0" smtClean="0"/>
              <a:t>Development</a:t>
            </a:r>
          </a:p>
          <a:p>
            <a:pPr lvl="1"/>
            <a:r>
              <a:rPr lang="en-US" sz="2000" dirty="0" smtClean="0"/>
              <a:t>Develop overall plan (product must be </a:t>
            </a:r>
            <a:r>
              <a:rPr lang="en-US" sz="2000" dirty="0" err="1" smtClean="0"/>
              <a:t>manufacturable</a:t>
            </a:r>
            <a:r>
              <a:rPr lang="en-US" sz="2000" dirty="0" smtClean="0"/>
              <a:t>)</a:t>
            </a:r>
          </a:p>
          <a:p>
            <a:pPr lvl="1"/>
            <a:r>
              <a:rPr lang="en-US" sz="2000" dirty="0" smtClean="0"/>
              <a:t>Initial  development to pilot scale production</a:t>
            </a:r>
          </a:p>
          <a:p>
            <a:r>
              <a:rPr lang="en-US" sz="2000" dirty="0" smtClean="0"/>
              <a:t>Communication</a:t>
            </a:r>
          </a:p>
          <a:p>
            <a:pPr lvl="1"/>
            <a:r>
              <a:rPr lang="en-US" sz="2000" dirty="0" smtClean="0"/>
              <a:t>Write/review  reports/programs/proposals: </a:t>
            </a:r>
            <a:r>
              <a:rPr lang="en-US" sz="2000" dirty="0"/>
              <a:t>technical, cost, </a:t>
            </a:r>
            <a:r>
              <a:rPr lang="en-US" sz="2000" dirty="0" smtClean="0"/>
              <a:t>contractual</a:t>
            </a:r>
          </a:p>
          <a:p>
            <a:pPr lvl="1"/>
            <a:r>
              <a:rPr lang="en-US" sz="2000" dirty="0" smtClean="0"/>
              <a:t>Prepare/give presentations </a:t>
            </a:r>
          </a:p>
          <a:p>
            <a:pPr lvl="1"/>
            <a:r>
              <a:rPr lang="en-US" sz="2000" dirty="0" smtClean="0"/>
              <a:t>Discuss plans/issues </a:t>
            </a:r>
            <a:r>
              <a:rPr lang="en-US" sz="2000" dirty="0"/>
              <a:t>with technicians, engineers, scientists, </a:t>
            </a:r>
            <a:r>
              <a:rPr lang="en-US" sz="2000" dirty="0" smtClean="0"/>
              <a:t>managers</a:t>
            </a:r>
          </a:p>
          <a:p>
            <a:r>
              <a:rPr lang="en-US" sz="2000" dirty="0" smtClean="0"/>
              <a:t>Management</a:t>
            </a:r>
          </a:p>
          <a:p>
            <a:pPr lvl="1"/>
            <a:r>
              <a:rPr lang="en-US" sz="2000" dirty="0" smtClean="0"/>
              <a:t>Manage </a:t>
            </a:r>
            <a:r>
              <a:rPr lang="en-US" sz="2000" dirty="0"/>
              <a:t>and schedule </a:t>
            </a:r>
            <a:r>
              <a:rPr lang="en-US" sz="2000" dirty="0" smtClean="0"/>
              <a:t>both people </a:t>
            </a:r>
            <a:r>
              <a:rPr lang="en-US" sz="2000" dirty="0"/>
              <a:t>and </a:t>
            </a:r>
            <a:r>
              <a:rPr lang="en-US" sz="2000" dirty="0" smtClean="0"/>
              <a:t>equipment</a:t>
            </a:r>
          </a:p>
          <a:p>
            <a:pPr lvl="1"/>
            <a:r>
              <a:rPr lang="en-US" sz="2000" dirty="0" smtClean="0"/>
              <a:t>Safety, quality, intellectual property, strategic planning</a:t>
            </a:r>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762000"/>
          </a:xfrm>
        </p:spPr>
        <p:txBody>
          <a:bodyPr/>
          <a:lstStyle/>
          <a:p>
            <a:r>
              <a:rPr lang="en-US" dirty="0" smtClean="0"/>
              <a:t>Major differences between industry and university</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17</a:t>
            </a:fld>
            <a:endParaRPr lang="en-US" dirty="0"/>
          </a:p>
        </p:txBody>
      </p:sp>
      <p:sp>
        <p:nvSpPr>
          <p:cNvPr id="5" name="TextBox 4"/>
          <p:cNvSpPr txBox="1"/>
          <p:nvPr/>
        </p:nvSpPr>
        <p:spPr>
          <a:xfrm>
            <a:off x="6433498" y="2590800"/>
            <a:ext cx="2715336" cy="1015663"/>
          </a:xfrm>
          <a:prstGeom prst="rect">
            <a:avLst/>
          </a:prstGeom>
          <a:noFill/>
        </p:spPr>
        <p:txBody>
          <a:bodyPr wrap="square" rtlCol="0">
            <a:spAutoFit/>
          </a:bodyPr>
          <a:lstStyle/>
          <a:p>
            <a:r>
              <a:rPr lang="en-US" sz="2000" b="1" dirty="0" smtClean="0">
                <a:latin typeface="+mn-lt"/>
              </a:rPr>
              <a:t>Technology Readiness Levels (TRL)</a:t>
            </a:r>
            <a:endParaRPr lang="en-US" sz="2000" b="1" dirty="0">
              <a:latin typeface="+mn-lt"/>
            </a:endParaRPr>
          </a:p>
        </p:txBody>
      </p:sp>
      <p:sp>
        <p:nvSpPr>
          <p:cNvPr id="6" name="TextBox 5"/>
          <p:cNvSpPr txBox="1"/>
          <p:nvPr/>
        </p:nvSpPr>
        <p:spPr>
          <a:xfrm>
            <a:off x="6433498" y="3962400"/>
            <a:ext cx="2530238" cy="1323439"/>
          </a:xfrm>
          <a:prstGeom prst="rect">
            <a:avLst/>
          </a:prstGeom>
          <a:noFill/>
        </p:spPr>
        <p:txBody>
          <a:bodyPr wrap="square" rtlCol="0">
            <a:spAutoFit/>
          </a:bodyPr>
          <a:lstStyle/>
          <a:p>
            <a:pPr>
              <a:lnSpc>
                <a:spcPct val="150000"/>
              </a:lnSpc>
              <a:buFont typeface="Arial" pitchFamily="34" charset="0"/>
              <a:buChar char="•"/>
            </a:pPr>
            <a:r>
              <a:rPr lang="en-US" sz="2000" b="1" dirty="0" smtClean="0">
                <a:solidFill>
                  <a:srgbClr val="FF0000"/>
                </a:solidFill>
                <a:latin typeface="+mn-lt"/>
              </a:rPr>
              <a:t> Industry: TRL 2-9</a:t>
            </a:r>
          </a:p>
          <a:p>
            <a:pPr>
              <a:lnSpc>
                <a:spcPct val="150000"/>
              </a:lnSpc>
              <a:buFont typeface="Arial" pitchFamily="34" charset="0"/>
              <a:buChar char="•"/>
            </a:pPr>
            <a:r>
              <a:rPr lang="en-US" sz="2000" b="1" dirty="0" smtClean="0">
                <a:latin typeface="+mn-lt"/>
              </a:rPr>
              <a:t> University</a:t>
            </a:r>
            <a:r>
              <a:rPr lang="en-US" sz="2000" b="1" dirty="0">
                <a:latin typeface="+mn-lt"/>
              </a:rPr>
              <a:t>: TRL 1</a:t>
            </a:r>
          </a:p>
          <a:p>
            <a:endParaRPr lang="en-US" sz="2000" b="1" dirty="0">
              <a:solidFill>
                <a:srgbClr val="FF0000"/>
              </a:solidFill>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5943600" cy="5269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Careers in Industry</a:t>
            </a:r>
            <a:endParaRPr lang="en-US" dirty="0"/>
          </a:p>
        </p:txBody>
      </p:sp>
      <p:sp>
        <p:nvSpPr>
          <p:cNvPr id="3" name="Content Placeholder 2"/>
          <p:cNvSpPr>
            <a:spLocks noGrp="1"/>
          </p:cNvSpPr>
          <p:nvPr>
            <p:ph idx="1"/>
          </p:nvPr>
        </p:nvSpPr>
        <p:spPr>
          <a:xfrm>
            <a:off x="533400" y="914400"/>
            <a:ext cx="8305800" cy="5181600"/>
          </a:xfrm>
        </p:spPr>
        <p:txBody>
          <a:bodyPr/>
          <a:lstStyle/>
          <a:p>
            <a:pPr lvl="1"/>
            <a:r>
              <a:rPr lang="en-US" sz="2000" b="1" dirty="0" smtClean="0"/>
              <a:t>Goal is development of a product</a:t>
            </a:r>
          </a:p>
          <a:p>
            <a:pPr lvl="1"/>
            <a:r>
              <a:rPr lang="en-US" sz="2000" b="1" dirty="0" smtClean="0"/>
              <a:t>Satisfaction of seeing your efforts make a difference to people</a:t>
            </a:r>
          </a:p>
          <a:p>
            <a:pPr lvl="1"/>
            <a:r>
              <a:rPr lang="en-US" sz="2000" b="1" dirty="0" smtClean="0"/>
              <a:t>Opportunities for patents, business development</a:t>
            </a:r>
          </a:p>
          <a:p>
            <a:pPr lvl="1"/>
            <a:r>
              <a:rPr lang="en-US" sz="2000" b="1" dirty="0" smtClean="0"/>
              <a:t>Challenge of not just doing science, but applying science to technology, then figuring out how to commercialize it in dynamic marketplace</a:t>
            </a:r>
          </a:p>
          <a:p>
            <a:pPr lvl="1"/>
            <a:r>
              <a:rPr lang="en-US" sz="2000" b="1" dirty="0" smtClean="0"/>
              <a:t>Challenge of learning how to perform R&amp;D and scale-up under schedule, cost, equipment, quality, personnel, facilities constraints</a:t>
            </a:r>
          </a:p>
          <a:p>
            <a:pPr lvl="1"/>
            <a:r>
              <a:rPr lang="en-US" sz="2000" b="1" dirty="0" smtClean="0"/>
              <a:t>Varied career opportunities: science, technology, manufacturing, program management, group management, quality</a:t>
            </a:r>
          </a:p>
          <a:p>
            <a:pPr lvl="1"/>
            <a:r>
              <a:rPr lang="en-US" sz="2000" b="1" dirty="0" smtClean="0"/>
              <a:t>Many different projects; constant learning needed</a:t>
            </a:r>
          </a:p>
          <a:p>
            <a:pPr lvl="1"/>
            <a:r>
              <a:rPr lang="en-US" sz="2000" b="1" dirty="0" smtClean="0"/>
              <a:t>Pay, bonus pool, stock options </a:t>
            </a:r>
          </a:p>
        </p:txBody>
      </p:sp>
      <p:sp>
        <p:nvSpPr>
          <p:cNvPr id="4" name="Slide Number Placeholder 3"/>
          <p:cNvSpPr>
            <a:spLocks noGrp="1"/>
          </p:cNvSpPr>
          <p:nvPr>
            <p:ph type="sldNum" sz="quarter" idx="11"/>
          </p:nvPr>
        </p:nvSpPr>
        <p:spPr/>
        <p:txBody>
          <a:bodyPr/>
          <a:lstStyle/>
          <a:p>
            <a:fld id="{24F7F4F4-E79B-43A2-9379-07F4DFBFFA36}" type="slidenum">
              <a:rPr lang="en-US" smtClean="0"/>
              <a:pPr/>
              <a:t>18</a:t>
            </a:fld>
            <a:endParaRPr lang="en-US" dirty="0"/>
          </a:p>
        </p:txBody>
      </p:sp>
    </p:spTree>
    <p:extLst>
      <p:ext uri="{BB962C8B-B14F-4D97-AF65-F5344CB8AC3E}">
        <p14:creationId xmlns:p14="http://schemas.microsoft.com/office/powerpoint/2010/main" val="1651575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Careers in Industry</a:t>
            </a:r>
            <a:endParaRPr lang="en-US" dirty="0"/>
          </a:p>
        </p:txBody>
      </p:sp>
      <p:sp>
        <p:nvSpPr>
          <p:cNvPr id="3" name="Content Placeholder 2"/>
          <p:cNvSpPr>
            <a:spLocks noGrp="1"/>
          </p:cNvSpPr>
          <p:nvPr>
            <p:ph idx="1"/>
          </p:nvPr>
        </p:nvSpPr>
        <p:spPr>
          <a:xfrm>
            <a:off x="609600" y="1066800"/>
            <a:ext cx="8153400" cy="5105400"/>
          </a:xfrm>
        </p:spPr>
        <p:txBody>
          <a:bodyPr/>
          <a:lstStyle/>
          <a:p>
            <a:pPr lvl="1"/>
            <a:r>
              <a:rPr lang="en-US" sz="2000" b="1" dirty="0" smtClean="0"/>
              <a:t>Often minimal publications/presentations and interactions with peers due to proprietary, export controls, security issues</a:t>
            </a:r>
          </a:p>
          <a:p>
            <a:pPr lvl="1"/>
            <a:r>
              <a:rPr lang="en-US" sz="2000" b="1" dirty="0"/>
              <a:t>Reduced likelihood of being recognized for your achievements from an academic perspective, e.g. awards, </a:t>
            </a:r>
            <a:r>
              <a:rPr lang="en-US" sz="2000" b="1" dirty="0" smtClean="0"/>
              <a:t>fellowships</a:t>
            </a:r>
          </a:p>
          <a:p>
            <a:pPr lvl="1"/>
            <a:r>
              <a:rPr lang="en-US" sz="2000" b="1" dirty="0" smtClean="0"/>
              <a:t>Focus on a defined goal (NOT curiosity driven)</a:t>
            </a:r>
          </a:p>
          <a:p>
            <a:pPr lvl="1"/>
            <a:r>
              <a:rPr lang="en-US" sz="2000" b="1" dirty="0" smtClean="0"/>
              <a:t>Limited freedom to pursue your personal interests</a:t>
            </a:r>
          </a:p>
          <a:p>
            <a:pPr lvl="1"/>
            <a:r>
              <a:rPr lang="en-US" sz="2000" b="1" dirty="0" smtClean="0"/>
              <a:t>No sabbaticals, no tenure</a:t>
            </a:r>
          </a:p>
          <a:p>
            <a:pPr lvl="1"/>
            <a:r>
              <a:rPr lang="en-US" sz="2000" b="1" dirty="0" smtClean="0"/>
              <a:t>Need to rapidly reinvent yourself as technologies and business areas change</a:t>
            </a:r>
          </a:p>
          <a:p>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19</a:t>
            </a:fld>
            <a:endParaRPr lang="en-US" dirty="0"/>
          </a:p>
        </p:txBody>
      </p:sp>
    </p:spTree>
    <p:extLst>
      <p:ext uri="{BB962C8B-B14F-4D97-AF65-F5344CB8AC3E}">
        <p14:creationId xmlns:p14="http://schemas.microsoft.com/office/powerpoint/2010/main" val="114221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533400" y="1066800"/>
            <a:ext cx="7848600" cy="4495800"/>
          </a:xfrm>
        </p:spPr>
        <p:txBody>
          <a:bodyPr/>
          <a:lstStyle/>
          <a:p>
            <a:r>
              <a:rPr lang="en-US" sz="2400" dirty="0" smtClean="0"/>
              <a:t>Part 1: personal perspective (n=1)</a:t>
            </a:r>
          </a:p>
          <a:p>
            <a:pPr lvl="1"/>
            <a:r>
              <a:rPr lang="en-US" dirty="0" smtClean="0"/>
              <a:t>An example of an industrial physics career</a:t>
            </a:r>
          </a:p>
          <a:p>
            <a:pPr lvl="1"/>
            <a:r>
              <a:rPr lang="en-US" dirty="0" smtClean="0"/>
              <a:t>An example of </a:t>
            </a:r>
            <a:r>
              <a:rPr lang="en-US" dirty="0"/>
              <a:t>e</a:t>
            </a:r>
            <a:r>
              <a:rPr lang="en-US" dirty="0" smtClean="0"/>
              <a:t>ducation possibilities in industry</a:t>
            </a:r>
          </a:p>
          <a:p>
            <a:r>
              <a:rPr lang="en-US" sz="2400" dirty="0" smtClean="0"/>
              <a:t>Part 2: national perspective (n&gt;1)</a:t>
            </a:r>
          </a:p>
          <a:p>
            <a:pPr lvl="1"/>
            <a:r>
              <a:rPr lang="en-US" dirty="0" smtClean="0"/>
              <a:t>Second graduate education in physics conference</a:t>
            </a:r>
          </a:p>
          <a:p>
            <a:pPr lvl="1"/>
            <a:r>
              <a:rPr lang="en-US" dirty="0" smtClean="0"/>
              <a:t>Perspective of others and model systems</a:t>
            </a:r>
          </a:p>
          <a:p>
            <a:r>
              <a:rPr lang="en-US" sz="2400" dirty="0" smtClean="0"/>
              <a:t>Concluding remarks</a:t>
            </a:r>
            <a:endParaRPr lang="en-US" sz="24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2</a:t>
            </a:fld>
            <a:endParaRPr lang="en-US" dirty="0"/>
          </a:p>
        </p:txBody>
      </p:sp>
    </p:spTree>
    <p:extLst>
      <p:ext uri="{BB962C8B-B14F-4D97-AF65-F5344CB8AC3E}">
        <p14:creationId xmlns:p14="http://schemas.microsoft.com/office/powerpoint/2010/main" val="80504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u="sng" dirty="0" smtClean="0">
                <a:cs typeface="Times New Roman" pitchFamily="18" charset="0"/>
              </a:rPr>
              <a:t> My15 Point Guide to Success</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20</a:t>
            </a:fld>
            <a:endParaRPr lang="en-US" dirty="0"/>
          </a:p>
        </p:txBody>
      </p:sp>
      <p:sp>
        <p:nvSpPr>
          <p:cNvPr id="5" name="Rectangle 3"/>
          <p:cNvSpPr txBox="1">
            <a:spLocks noChangeArrowheads="1"/>
          </p:cNvSpPr>
          <p:nvPr/>
        </p:nvSpPr>
        <p:spPr bwMode="auto">
          <a:xfrm>
            <a:off x="685800" y="1066800"/>
            <a:ext cx="77724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1. Be responsive – return phone calls and emails promptly. When asked to do something, do it on time – be sure to ask when it should be done. Document requests and responses in writing.</a:t>
            </a:r>
          </a:p>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2. </a:t>
            </a:r>
            <a:r>
              <a:rPr kumimoji="0" lang="en-US" sz="2000" b="1" i="0" u="none" strike="noStrike" kern="0" cap="none" spc="0" normalizeH="0" baseline="0" noProof="0" dirty="0" smtClean="0">
                <a:ln>
                  <a:noFill/>
                </a:ln>
                <a:solidFill>
                  <a:srgbClr val="FF0000"/>
                </a:solidFill>
                <a:effectLst/>
                <a:uLnTx/>
                <a:uFillTx/>
                <a:latin typeface="+mn-lt"/>
                <a:ea typeface="+mn-ea"/>
                <a:cs typeface="Times New Roman" pitchFamily="18" charset="0"/>
              </a:rPr>
              <a:t>Become the world expert in your particular area</a:t>
            </a: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  </a:t>
            </a:r>
          </a:p>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3. Continually expand the depth and breadth of your knowledge and skills.</a:t>
            </a:r>
          </a:p>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4. Utilize all information resources available - books, science magazines, web sites, search engines, search services, colleagues, patents, trade magazines, catalogs, sales reps, conferences.</a:t>
            </a:r>
          </a:p>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5. Get involved with or develop projects that have a high probability of contributing to the company’s success.</a:t>
            </a:r>
            <a:endParaRPr kumimoji="0" lang="en-US" sz="2000" b="1" i="0" u="none" strike="noStrike" kern="0" cap="none" spc="0" normalizeH="0" baseline="0" noProof="0" dirty="0">
              <a:ln>
                <a:noFill/>
              </a:ln>
              <a:solidFill>
                <a:schemeClr val="tx1"/>
              </a:solidFill>
              <a:effectLst/>
              <a:uLnTx/>
              <a:uFillTx/>
              <a:latin typeface="+mn-lt"/>
              <a:ea typeface="+mn-ea"/>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u="sng" dirty="0" smtClean="0">
                <a:cs typeface="Times New Roman" pitchFamily="18" charset="0"/>
              </a:rPr>
              <a:t>My 15 Point Guide to Success</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21</a:t>
            </a:fld>
            <a:endParaRPr lang="en-US" dirty="0"/>
          </a:p>
        </p:txBody>
      </p:sp>
      <p:sp>
        <p:nvSpPr>
          <p:cNvPr id="5" name="Rectangle 3"/>
          <p:cNvSpPr txBox="1">
            <a:spLocks noChangeArrowheads="1"/>
          </p:cNvSpPr>
          <p:nvPr/>
        </p:nvSpPr>
        <p:spPr bwMode="auto">
          <a:xfrm>
            <a:off x="609600" y="1066800"/>
            <a:ext cx="7772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6. Understand and be aware of project constraints such as your personnel and company capabilities, competitor’s strengths, and customer needs.</a:t>
            </a:r>
          </a:p>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7. </a:t>
            </a:r>
            <a:r>
              <a:rPr kumimoji="0" lang="en-US" sz="2000" b="1" i="0" u="none" strike="noStrike" kern="0" cap="none" spc="0" normalizeH="0" baseline="0" noProof="0" dirty="0" smtClean="0">
                <a:ln>
                  <a:noFill/>
                </a:ln>
                <a:solidFill>
                  <a:srgbClr val="FF0000"/>
                </a:solidFill>
                <a:effectLst/>
                <a:uLnTx/>
                <a:uFillTx/>
                <a:latin typeface="+mn-lt"/>
                <a:ea typeface="+mn-ea"/>
                <a:cs typeface="Times New Roman" pitchFamily="18" charset="0"/>
              </a:rPr>
              <a:t>Innovate continuously.  Always push your envelope as well as the science and technology envelope. Stay uncomfortable with what your skills and knowledge are.</a:t>
            </a:r>
          </a:p>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8. Document your work in manner that can be easily understood by a co-worker a year from now.  Use spreadsheets, tables and charts to convey your results in a concise, visual, and easy-to-understand manner. </a:t>
            </a:r>
          </a:p>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9. Make sure that you learn something useful from any tests or experiments that you perform.  These results should form the basis for future tests.</a:t>
            </a:r>
          </a:p>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10. Learn from your mistakes. Don’t repeat them. </a:t>
            </a:r>
            <a:endParaRPr kumimoji="0" lang="en-US" sz="2000" b="1" i="0" u="none" strike="noStrike" kern="0" cap="none" spc="0" normalizeH="0" baseline="0" noProof="0" dirty="0">
              <a:ln>
                <a:noFill/>
              </a:ln>
              <a:solidFill>
                <a:schemeClr val="tx1"/>
              </a:solidFill>
              <a:effectLst/>
              <a:uLnTx/>
              <a:uFillTx/>
              <a:latin typeface="+mn-lt"/>
              <a:ea typeface="+mn-ea"/>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u="sng" dirty="0" smtClean="0">
                <a:cs typeface="Times New Roman" pitchFamily="18" charset="0"/>
              </a:rPr>
              <a:t>My 15 Point Guide to Success</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22</a:t>
            </a:fld>
            <a:endParaRPr lang="en-US" dirty="0"/>
          </a:p>
        </p:txBody>
      </p:sp>
      <p:sp>
        <p:nvSpPr>
          <p:cNvPr id="5" name="Rectangle 3"/>
          <p:cNvSpPr txBox="1">
            <a:spLocks noChangeArrowheads="1"/>
          </p:cNvSpPr>
          <p:nvPr/>
        </p:nvSpPr>
        <p:spPr bwMode="auto">
          <a:xfrm>
            <a:off x="609600" y="1066800"/>
            <a:ext cx="79248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11. Don’t believe everything you are told, even if it is company   lore or told to you by an expert.  Be skeptical. </a:t>
            </a:r>
          </a:p>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12. Enjoy your work.</a:t>
            </a:r>
          </a:p>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13. Treat everyone you work with (above and below you) with         respect.  Thank them for their work.  Acknowledge their  contributions whenever possible. Keep them informed as to what you are doing and why you are doing it.</a:t>
            </a:r>
          </a:p>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14. Have a sense of humor.</a:t>
            </a:r>
          </a:p>
          <a:p>
            <a:pPr marL="457200" marR="0" lvl="0" indent="-457200" algn="l" defTabSz="914400" rtl="0" eaLnBrk="1" fontAlgn="base" latinLnBrk="0" hangingPunct="1">
              <a:lnSpc>
                <a:spcPct val="90000"/>
              </a:lnSpc>
              <a:spcBef>
                <a:spcPct val="20000"/>
              </a:spcBef>
              <a:spcAft>
                <a:spcPct val="0"/>
              </a:spcAft>
              <a:buClr>
                <a:schemeClr val="tx1"/>
              </a:buClr>
              <a:buSzTx/>
              <a:buFontTx/>
              <a:buAutoNum type="arabicPeriod" startAt="15"/>
              <a:tabLst/>
              <a:defRPr/>
            </a:pPr>
            <a:r>
              <a:rPr kumimoji="0" lang="en-US" sz="2000" b="1" i="0" u="none" strike="noStrike" kern="0" cap="none" spc="0" normalizeH="0" baseline="0" noProof="0" dirty="0" smtClean="0">
                <a:ln>
                  <a:noFill/>
                </a:ln>
                <a:solidFill>
                  <a:srgbClr val="FF0000"/>
                </a:solidFill>
                <a:effectLst/>
                <a:uLnTx/>
                <a:uFillTx/>
                <a:latin typeface="+mn-lt"/>
                <a:ea typeface="+mn-ea"/>
                <a:cs typeface="Times New Roman" pitchFamily="18" charset="0"/>
              </a:rPr>
              <a:t>Develop a unique and necessary skill and knowledge set that complements those of your co-workers and greatly increases the value of your project/team.  Be indispensible.</a:t>
            </a:r>
          </a:p>
          <a:p>
            <a:pPr marL="342900" marR="0" lvl="0" indent="-342900" algn="l" defTabSz="914400" rtl="0" eaLnBrk="1" fontAlgn="base" latinLnBrk="0" hangingPunct="1">
              <a:lnSpc>
                <a:spcPct val="90000"/>
              </a:lnSpc>
              <a:spcBef>
                <a:spcPct val="20000"/>
              </a:spcBef>
              <a:spcAft>
                <a:spcPct val="0"/>
              </a:spcAft>
              <a:buClr>
                <a:srgbClr val="0C2D84"/>
              </a:buClr>
              <a:buSzTx/>
              <a:buFont typeface="Wingdings" pitchFamily="2" charset="2"/>
              <a:buNone/>
              <a:tabLst/>
              <a:defRPr/>
            </a:pPr>
            <a:endParaRPr kumimoji="0" lang="en-US" sz="24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activities are possible in industry</a:t>
            </a:r>
            <a:endParaRPr lang="en-US" dirty="0"/>
          </a:p>
        </p:txBody>
      </p:sp>
      <p:sp>
        <p:nvSpPr>
          <p:cNvPr id="3" name="Content Placeholder 2"/>
          <p:cNvSpPr>
            <a:spLocks noGrp="1"/>
          </p:cNvSpPr>
          <p:nvPr>
            <p:ph idx="1"/>
          </p:nvPr>
        </p:nvSpPr>
        <p:spPr>
          <a:xfrm>
            <a:off x="609600" y="1295400"/>
            <a:ext cx="7848600" cy="4495800"/>
          </a:xfrm>
        </p:spPr>
        <p:txBody>
          <a:bodyPr/>
          <a:lstStyle/>
          <a:p>
            <a:r>
              <a:rPr lang="en-US" sz="2400" dirty="0" smtClean="0"/>
              <a:t>Outreach program started at GA in 1992</a:t>
            </a:r>
          </a:p>
          <a:p>
            <a:r>
              <a:rPr lang="en-US" sz="2400" dirty="0" smtClean="0"/>
              <a:t>Many companies have education outreach programs</a:t>
            </a:r>
          </a:p>
          <a:p>
            <a:r>
              <a:rPr lang="en-US" sz="2400" dirty="0" smtClean="0"/>
              <a:t>Details and funding are highly dependent on the company, management support, and the initiative and desire of the individual scientist</a:t>
            </a:r>
          </a:p>
          <a:p>
            <a:r>
              <a:rPr lang="en-US" sz="2400" dirty="0" smtClean="0"/>
              <a:t>Co-developed materials science module, then graphite pencil module</a:t>
            </a:r>
          </a:p>
          <a:p>
            <a:r>
              <a:rPr lang="en-US" sz="2400" dirty="0" smtClean="0"/>
              <a:t>Led to work with APS, NSF, Lawrence Hall of Science, BSCS, CA science standards</a:t>
            </a:r>
          </a:p>
        </p:txBody>
      </p:sp>
      <p:sp>
        <p:nvSpPr>
          <p:cNvPr id="4" name="Slide Number Placeholder 3"/>
          <p:cNvSpPr>
            <a:spLocks noGrp="1"/>
          </p:cNvSpPr>
          <p:nvPr>
            <p:ph type="sldNum" sz="quarter" idx="11"/>
          </p:nvPr>
        </p:nvSpPr>
        <p:spPr/>
        <p:txBody>
          <a:bodyPr/>
          <a:lstStyle/>
          <a:p>
            <a:fld id="{24F7F4F4-E79B-43A2-9379-07F4DFBFFA36}"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color wheel</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24</a:t>
            </a:fld>
            <a:endParaRPr lang="en-US" dirty="0"/>
          </a:p>
        </p:txBody>
      </p:sp>
      <p:sp>
        <p:nvSpPr>
          <p:cNvPr id="5" name="TextBox 4"/>
          <p:cNvSpPr txBox="1"/>
          <p:nvPr/>
        </p:nvSpPr>
        <p:spPr>
          <a:xfrm>
            <a:off x="304800" y="1219200"/>
            <a:ext cx="5105400" cy="1200329"/>
          </a:xfrm>
          <a:prstGeom prst="rect">
            <a:avLst/>
          </a:prstGeom>
          <a:noFill/>
        </p:spPr>
        <p:txBody>
          <a:bodyPr wrap="square" rtlCol="0">
            <a:spAutoFit/>
          </a:bodyPr>
          <a:lstStyle/>
          <a:p>
            <a:r>
              <a:rPr lang="en-US" b="1" dirty="0" smtClean="0">
                <a:latin typeface="+mn-lt"/>
              </a:rPr>
              <a:t>Confusion about primary colors and correct color wheel</a:t>
            </a:r>
          </a:p>
          <a:p>
            <a:pPr>
              <a:buFont typeface="Wingdings" pitchFamily="2" charset="2"/>
              <a:buChar char="v"/>
            </a:pPr>
            <a:endParaRPr lang="en-US" b="1" dirty="0" smtClean="0">
              <a:latin typeface="+mn-l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31874"/>
            <a:ext cx="2871458" cy="659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4541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Publicity for the correct color wheels …</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25</a:t>
            </a:fld>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2514600" y="975534"/>
            <a:ext cx="3886200" cy="531955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789082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762000"/>
          </a:xfrm>
        </p:spPr>
        <p:txBody>
          <a:bodyPr/>
          <a:lstStyle/>
          <a:p>
            <a:r>
              <a:rPr lang="en-US" dirty="0" smtClean="0"/>
              <a:t>Blue water confusion: Light Matters Poster</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26</a:t>
            </a:fld>
            <a:endParaRPr lang="en-US" dirty="0"/>
          </a:p>
        </p:txBody>
      </p:sp>
      <p:pic>
        <p:nvPicPr>
          <p:cNvPr id="60418" name="Picture 2"/>
          <p:cNvPicPr>
            <a:picLocks noGrp="1" noChangeAspect="1" noChangeArrowheads="1"/>
          </p:cNvPicPr>
          <p:nvPr>
            <p:ph idx="1"/>
          </p:nvPr>
        </p:nvPicPr>
        <p:blipFill>
          <a:blip r:embed="rId2" cstate="print"/>
          <a:srcRect/>
          <a:stretch>
            <a:fillRect/>
          </a:stretch>
        </p:blipFill>
        <p:spPr bwMode="auto">
          <a:xfrm>
            <a:off x="533400" y="914400"/>
            <a:ext cx="8382000" cy="5442712"/>
          </a:xfrm>
          <a:prstGeom prst="rect">
            <a:avLst/>
          </a:prstGeom>
          <a:noFill/>
          <a:ln w="9525">
            <a:noFill/>
            <a:miter lim="800000"/>
            <a:headEnd/>
            <a:tailEnd/>
          </a:ln>
        </p:spPr>
      </p:pic>
    </p:spTree>
    <p:extLst>
      <p:ext uri="{BB962C8B-B14F-4D97-AF65-F5344CB8AC3E}">
        <p14:creationId xmlns:p14="http://schemas.microsoft.com/office/powerpoint/2010/main" val="2988547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5" y="152400"/>
            <a:ext cx="8839200" cy="381000"/>
          </a:xfrm>
        </p:spPr>
        <p:txBody>
          <a:bodyPr/>
          <a:lstStyle/>
          <a:p>
            <a:r>
              <a:rPr lang="en-US" dirty="0" smtClean="0"/>
              <a:t>Misconceptions about seasons</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27</a:t>
            </a:fld>
            <a:endParaRPr lang="en-US" dirty="0"/>
          </a:p>
        </p:txBody>
      </p:sp>
      <p:pic>
        <p:nvPicPr>
          <p:cNvPr id="61442" name="Picture 2"/>
          <p:cNvPicPr>
            <a:picLocks noGrp="1" noChangeAspect="1" noChangeArrowheads="1"/>
          </p:cNvPicPr>
          <p:nvPr>
            <p:ph idx="1"/>
          </p:nvPr>
        </p:nvPicPr>
        <p:blipFill>
          <a:blip r:embed="rId2" cstate="print"/>
          <a:srcRect/>
          <a:stretch>
            <a:fillRect/>
          </a:stretch>
        </p:blipFill>
        <p:spPr bwMode="auto">
          <a:xfrm>
            <a:off x="2971800" y="535592"/>
            <a:ext cx="5105400" cy="6322408"/>
          </a:xfrm>
          <a:prstGeom prst="rect">
            <a:avLst/>
          </a:prstGeom>
          <a:noFill/>
          <a:ln w="9525">
            <a:noFill/>
            <a:miter lim="800000"/>
            <a:headEnd/>
            <a:tailEnd/>
          </a:ln>
        </p:spPr>
      </p:pic>
      <p:sp>
        <p:nvSpPr>
          <p:cNvPr id="3" name="TextBox 2"/>
          <p:cNvSpPr txBox="1"/>
          <p:nvPr/>
        </p:nvSpPr>
        <p:spPr>
          <a:xfrm>
            <a:off x="228600" y="1143000"/>
            <a:ext cx="2438400" cy="707886"/>
          </a:xfrm>
          <a:prstGeom prst="rect">
            <a:avLst/>
          </a:prstGeom>
          <a:noFill/>
        </p:spPr>
        <p:txBody>
          <a:bodyPr wrap="square" rtlCol="0">
            <a:spAutoFit/>
          </a:bodyPr>
          <a:lstStyle/>
          <a:p>
            <a:r>
              <a:rPr lang="en-US" sz="2000" b="1" dirty="0" smtClean="0">
                <a:latin typeface="+mn-lt"/>
              </a:rPr>
              <a:t>Including Private Universe Project</a:t>
            </a:r>
            <a:endParaRPr lang="en-US" sz="2000" b="1" dirty="0">
              <a:latin typeface="+mn-lt"/>
            </a:endParaRPr>
          </a:p>
        </p:txBody>
      </p:sp>
    </p:spTree>
    <p:extLst>
      <p:ext uri="{BB962C8B-B14F-4D97-AF65-F5344CB8AC3E}">
        <p14:creationId xmlns:p14="http://schemas.microsoft.com/office/powerpoint/2010/main" val="2891873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762000"/>
          </a:xfrm>
        </p:spPr>
        <p:txBody>
          <a:bodyPr/>
          <a:lstStyle/>
          <a:p>
            <a:r>
              <a:rPr lang="en-US" dirty="0" smtClean="0"/>
              <a:t>A guest appearance on The Big Bang Theory …</a:t>
            </a:r>
            <a:endParaRPr lang="en-US" dirty="0"/>
          </a:p>
        </p:txBody>
      </p:sp>
      <p:pic>
        <p:nvPicPr>
          <p:cNvPr id="5" name="Content Placeholder 4" descr="BBTheory_SeasonsPoster.png"/>
          <p:cNvPicPr>
            <a:picLocks noGrp="1" noChangeAspect="1"/>
          </p:cNvPicPr>
          <p:nvPr>
            <p:ph idx="1"/>
          </p:nvPr>
        </p:nvPicPr>
        <p:blipFill>
          <a:blip r:embed="rId2" cstate="print"/>
          <a:stretch>
            <a:fillRect/>
          </a:stretch>
        </p:blipFill>
        <p:spPr>
          <a:xfrm>
            <a:off x="2169911" y="1219200"/>
            <a:ext cx="4727977" cy="4495800"/>
          </a:xfrm>
        </p:spPr>
      </p:pic>
      <p:sp>
        <p:nvSpPr>
          <p:cNvPr id="4" name="Slide Number Placeholder 3"/>
          <p:cNvSpPr>
            <a:spLocks noGrp="1"/>
          </p:cNvSpPr>
          <p:nvPr>
            <p:ph type="sldNum" sz="quarter" idx="11"/>
          </p:nvPr>
        </p:nvSpPr>
        <p:spPr/>
        <p:txBody>
          <a:bodyPr/>
          <a:lstStyle/>
          <a:p>
            <a:fld id="{24F7F4F4-E79B-43A2-9379-07F4DFBFFA36}" type="slidenum">
              <a:rPr lang="en-US" smtClean="0"/>
              <a:pPr/>
              <a:t>28</a:t>
            </a:fld>
            <a:endParaRPr lang="en-US" dirty="0"/>
          </a:p>
        </p:txBody>
      </p:sp>
    </p:spTree>
    <p:extLst>
      <p:ext uri="{BB962C8B-B14F-4D97-AF65-F5344CB8AC3E}">
        <p14:creationId xmlns:p14="http://schemas.microsoft.com/office/powerpoint/2010/main" val="509031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762000"/>
          </a:xfrm>
        </p:spPr>
        <p:txBody>
          <a:bodyPr/>
          <a:lstStyle/>
          <a:p>
            <a:r>
              <a:rPr lang="en-US" dirty="0" smtClean="0"/>
              <a:t>And another</a:t>
            </a:r>
            <a:endParaRPr lang="en-US" dirty="0"/>
          </a:p>
        </p:txBody>
      </p:sp>
      <p:pic>
        <p:nvPicPr>
          <p:cNvPr id="5" name="Content Placeholder 4" descr="BBT_LightMattersPoster.png"/>
          <p:cNvPicPr>
            <a:picLocks noGrp="1" noChangeAspect="1"/>
          </p:cNvPicPr>
          <p:nvPr>
            <p:ph idx="1"/>
          </p:nvPr>
        </p:nvPicPr>
        <p:blipFill>
          <a:blip r:embed="rId2" cstate="print"/>
          <a:stretch>
            <a:fillRect/>
          </a:stretch>
        </p:blipFill>
        <p:spPr>
          <a:xfrm>
            <a:off x="512685" y="1066800"/>
            <a:ext cx="8512076" cy="4838443"/>
          </a:xfrm>
        </p:spPr>
      </p:pic>
      <p:sp>
        <p:nvSpPr>
          <p:cNvPr id="4" name="Slide Number Placeholder 3"/>
          <p:cNvSpPr>
            <a:spLocks noGrp="1"/>
          </p:cNvSpPr>
          <p:nvPr>
            <p:ph type="sldNum" sz="quarter" idx="11"/>
          </p:nvPr>
        </p:nvSpPr>
        <p:spPr/>
        <p:txBody>
          <a:bodyPr/>
          <a:lstStyle/>
          <a:p>
            <a:fld id="{24F7F4F4-E79B-43A2-9379-07F4DFBFFA36}" type="slidenum">
              <a:rPr lang="en-US" smtClean="0"/>
              <a:pPr/>
              <a:t>29</a:t>
            </a:fld>
            <a:endParaRPr lang="en-US" dirty="0"/>
          </a:p>
        </p:txBody>
      </p:sp>
      <p:sp>
        <p:nvSpPr>
          <p:cNvPr id="3" name="Oval 2"/>
          <p:cNvSpPr/>
          <p:nvPr/>
        </p:nvSpPr>
        <p:spPr>
          <a:xfrm>
            <a:off x="228600" y="2667000"/>
            <a:ext cx="2743200" cy="21336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711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Part1 : Personal perspective</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a:t>
            </a:fld>
            <a:endParaRPr lang="en-US" dirty="0"/>
          </a:p>
        </p:txBody>
      </p:sp>
    </p:spTree>
    <p:extLst>
      <p:ext uri="{BB962C8B-B14F-4D97-AF65-F5344CB8AC3E}">
        <p14:creationId xmlns:p14="http://schemas.microsoft.com/office/powerpoint/2010/main" val="1272978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another</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30</a:t>
            </a:fld>
            <a:endParaRPr lang="en-US" dirty="0"/>
          </a:p>
        </p:txBody>
      </p:sp>
      <p:pic>
        <p:nvPicPr>
          <p:cNvPr id="62466" name="Picture 2"/>
          <p:cNvPicPr>
            <a:picLocks noGrp="1" noChangeAspect="1" noChangeArrowheads="1"/>
          </p:cNvPicPr>
          <p:nvPr>
            <p:ph idx="1"/>
          </p:nvPr>
        </p:nvPicPr>
        <p:blipFill>
          <a:blip r:embed="rId2" cstate="print"/>
          <a:srcRect/>
          <a:stretch>
            <a:fillRect/>
          </a:stretch>
        </p:blipFill>
        <p:spPr bwMode="auto">
          <a:xfrm>
            <a:off x="228600" y="1295399"/>
            <a:ext cx="8833568" cy="4979707"/>
          </a:xfrm>
          <a:prstGeom prst="rect">
            <a:avLst/>
          </a:prstGeom>
          <a:noFill/>
          <a:ln w="9525">
            <a:noFill/>
            <a:miter lim="800000"/>
            <a:headEnd/>
            <a:tailEnd/>
          </a:ln>
          <a:effectLst/>
        </p:spPr>
      </p:pic>
    </p:spTree>
    <p:extLst>
      <p:ext uri="{BB962C8B-B14F-4D97-AF65-F5344CB8AC3E}">
        <p14:creationId xmlns:p14="http://schemas.microsoft.com/office/powerpoint/2010/main" val="3215701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DAE8595F-675F-4EA1-B512-CBF2C8EFFE2C}" type="slidenum">
              <a:rPr lang="en-US"/>
              <a:pPr/>
              <a:t>31</a:t>
            </a:fld>
            <a:endParaRPr lang="en-US" dirty="0"/>
          </a:p>
        </p:txBody>
      </p:sp>
      <p:sp>
        <p:nvSpPr>
          <p:cNvPr id="185352" name="Rectangle 8"/>
          <p:cNvSpPr>
            <a:spLocks noChangeArrowheads="1"/>
          </p:cNvSpPr>
          <p:nvPr/>
        </p:nvSpPr>
        <p:spPr bwMode="auto">
          <a:xfrm>
            <a:off x="685800" y="228600"/>
            <a:ext cx="7772400" cy="685800"/>
          </a:xfrm>
          <a:prstGeom prst="rect">
            <a:avLst/>
          </a:prstGeom>
          <a:noFill/>
          <a:ln w="9525">
            <a:noFill/>
            <a:miter lim="800000"/>
            <a:headEnd/>
            <a:tailEnd/>
          </a:ln>
          <a:effectLst/>
        </p:spPr>
        <p:txBody>
          <a:bodyPr anchor="ctr"/>
          <a:lstStyle/>
          <a:p>
            <a:pPr algn="ctr"/>
            <a:r>
              <a:rPr lang="en-US" b="1" dirty="0">
                <a:solidFill>
                  <a:schemeClr val="bg1"/>
                </a:solidFill>
                <a:latin typeface="Century Gothic" pitchFamily="34" charset="0"/>
              </a:rPr>
              <a:t>Curriculum </a:t>
            </a:r>
            <a:r>
              <a:rPr lang="en-US" b="1" dirty="0" smtClean="0">
                <a:solidFill>
                  <a:schemeClr val="bg1"/>
                </a:solidFill>
                <a:latin typeface="Century Gothic" pitchFamily="34" charset="0"/>
              </a:rPr>
              <a:t>designer, writer, </a:t>
            </a:r>
            <a:r>
              <a:rPr lang="en-US" b="1" dirty="0">
                <a:solidFill>
                  <a:schemeClr val="bg1"/>
                </a:solidFill>
                <a:latin typeface="Century Gothic" pitchFamily="34" charset="0"/>
              </a:rPr>
              <a:t>and content reviewer for </a:t>
            </a:r>
            <a:r>
              <a:rPr lang="en-US" b="1" dirty="0" smtClean="0">
                <a:solidFill>
                  <a:schemeClr val="bg1"/>
                </a:solidFill>
                <a:latin typeface="Century Gothic" pitchFamily="34" charset="0"/>
              </a:rPr>
              <a:t>middle and high </a:t>
            </a:r>
            <a:r>
              <a:rPr lang="en-US" b="1" dirty="0">
                <a:solidFill>
                  <a:schemeClr val="bg1"/>
                </a:solidFill>
                <a:latin typeface="Century Gothic" pitchFamily="34" charset="0"/>
              </a:rPr>
              <a:t>school science program</a:t>
            </a:r>
          </a:p>
        </p:txBody>
      </p:sp>
      <p:pic>
        <p:nvPicPr>
          <p:cNvPr id="2050" name="Picture 2"/>
          <p:cNvPicPr>
            <a:picLocks noChangeAspect="1" noChangeArrowheads="1"/>
          </p:cNvPicPr>
          <p:nvPr/>
        </p:nvPicPr>
        <p:blipFill>
          <a:blip r:embed="rId2" cstate="print"/>
          <a:srcRect/>
          <a:stretch>
            <a:fillRect/>
          </a:stretch>
        </p:blipFill>
        <p:spPr bwMode="auto">
          <a:xfrm>
            <a:off x="6220635" y="914400"/>
            <a:ext cx="2672872" cy="234143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638800" y="3124200"/>
            <a:ext cx="3333750" cy="32385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7902907" y="2757502"/>
            <a:ext cx="990600" cy="128778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41973" y="2757502"/>
            <a:ext cx="2858481" cy="3394710"/>
          </a:xfrm>
          <a:prstGeom prst="rect">
            <a:avLst/>
          </a:prstGeom>
          <a:noFill/>
          <a:ln w="9525">
            <a:solidFill>
              <a:schemeClr val="tx1"/>
            </a:solidFill>
            <a:miter lim="800000"/>
            <a:headEnd/>
            <a:tailEnd/>
          </a:ln>
          <a:effectLst/>
        </p:spPr>
      </p:pic>
      <p:pic>
        <p:nvPicPr>
          <p:cNvPr id="185351" name="Picture 7"/>
          <p:cNvPicPr>
            <a:picLocks noChangeAspect="1" noChangeArrowheads="1"/>
          </p:cNvPicPr>
          <p:nvPr/>
        </p:nvPicPr>
        <p:blipFill>
          <a:blip r:embed="rId6" cstate="print"/>
          <a:srcRect/>
          <a:stretch>
            <a:fillRect/>
          </a:stretch>
        </p:blipFill>
        <p:spPr bwMode="auto">
          <a:xfrm>
            <a:off x="2843578" y="933592"/>
            <a:ext cx="3377057" cy="4304731"/>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of Part 1</a:t>
            </a:r>
            <a:endParaRPr lang="en-US" dirty="0"/>
          </a:p>
        </p:txBody>
      </p:sp>
      <p:sp>
        <p:nvSpPr>
          <p:cNvPr id="3" name="Content Placeholder 2"/>
          <p:cNvSpPr>
            <a:spLocks noGrp="1"/>
          </p:cNvSpPr>
          <p:nvPr>
            <p:ph idx="1"/>
          </p:nvPr>
        </p:nvSpPr>
        <p:spPr>
          <a:xfrm>
            <a:off x="609600" y="1066800"/>
            <a:ext cx="7848600" cy="4800600"/>
          </a:xfrm>
        </p:spPr>
        <p:txBody>
          <a:bodyPr/>
          <a:lstStyle/>
          <a:p>
            <a:r>
              <a:rPr lang="en-US" dirty="0" smtClean="0"/>
              <a:t>Physics careers in industry</a:t>
            </a:r>
          </a:p>
          <a:p>
            <a:pPr lvl="1"/>
            <a:r>
              <a:rPr lang="en-US" dirty="0" smtClean="0"/>
              <a:t>Varied</a:t>
            </a:r>
          </a:p>
          <a:p>
            <a:pPr lvl="1"/>
            <a:r>
              <a:rPr lang="en-US" dirty="0" smtClean="0"/>
              <a:t>Rewarding</a:t>
            </a:r>
          </a:p>
          <a:p>
            <a:pPr lvl="1"/>
            <a:r>
              <a:rPr lang="en-US" dirty="0" smtClean="0"/>
              <a:t>Dynamic</a:t>
            </a:r>
          </a:p>
          <a:p>
            <a:pPr lvl="1"/>
            <a:r>
              <a:rPr lang="en-US" dirty="0" smtClean="0"/>
              <a:t>Challenging</a:t>
            </a:r>
          </a:p>
          <a:p>
            <a:pPr lvl="1"/>
            <a:r>
              <a:rPr lang="en-US" b="1" dirty="0" smtClean="0"/>
              <a:t>Many aspects not included in standard graduate curriculum (see Part 2)</a:t>
            </a:r>
          </a:p>
          <a:p>
            <a:r>
              <a:rPr lang="en-US" dirty="0" smtClean="0"/>
              <a:t>Education opportunities in industry</a:t>
            </a:r>
          </a:p>
          <a:p>
            <a:pPr lvl="1"/>
            <a:r>
              <a:rPr lang="en-US" dirty="0" smtClean="0"/>
              <a:t>Depends on personal motivation and corporate culture</a:t>
            </a:r>
          </a:p>
          <a:p>
            <a:pPr lvl="1"/>
            <a:endParaRPr lang="en-US" dirty="0" smtClean="0"/>
          </a:p>
          <a:p>
            <a:pPr lvl="1">
              <a:buNone/>
            </a:pPr>
            <a:endParaRPr lang="en-US" dirty="0" smtClean="0"/>
          </a:p>
          <a:p>
            <a:pPr lvl="2">
              <a:buNone/>
            </a:pPr>
            <a:endParaRPr lang="en-US" dirty="0" smtClean="0"/>
          </a:p>
          <a:p>
            <a:pPr lvl="1"/>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National Perspective</a:t>
            </a:r>
            <a:endParaRPr lang="en-US" dirty="0"/>
          </a:p>
        </p:txBody>
      </p:sp>
      <p:sp>
        <p:nvSpPr>
          <p:cNvPr id="3" name="Content Placeholder 2"/>
          <p:cNvSpPr>
            <a:spLocks noGrp="1"/>
          </p:cNvSpPr>
          <p:nvPr>
            <p:ph idx="1"/>
          </p:nvPr>
        </p:nvSpPr>
        <p:spPr>
          <a:xfrm>
            <a:off x="609600" y="1371600"/>
            <a:ext cx="7848600" cy="4495800"/>
          </a:xfrm>
        </p:spPr>
        <p:txBody>
          <a:bodyPr/>
          <a:lstStyle/>
          <a:p>
            <a:r>
              <a:rPr lang="en-US" dirty="0"/>
              <a:t>Increase the sample </a:t>
            </a:r>
            <a:r>
              <a:rPr lang="en-US" dirty="0" smtClean="0"/>
              <a:t>size</a:t>
            </a:r>
          </a:p>
          <a:p>
            <a:r>
              <a:rPr lang="en-US" dirty="0" smtClean="0"/>
              <a:t>Second Graduate Education in Physics Conference</a:t>
            </a:r>
          </a:p>
          <a:p>
            <a:r>
              <a:rPr lang="en-US" dirty="0" smtClean="0"/>
              <a:t>Perspective of others</a:t>
            </a:r>
          </a:p>
        </p:txBody>
      </p:sp>
      <p:sp>
        <p:nvSpPr>
          <p:cNvPr id="4" name="Slide Number Placeholder 3"/>
          <p:cNvSpPr>
            <a:spLocks noGrp="1"/>
          </p:cNvSpPr>
          <p:nvPr>
            <p:ph type="sldNum" sz="quarter" idx="11"/>
          </p:nvPr>
        </p:nvSpPr>
        <p:spPr/>
        <p:txBody>
          <a:bodyPr/>
          <a:lstStyle/>
          <a:p>
            <a:fld id="{24F7F4F4-E79B-43A2-9379-07F4DFBFFA36}" type="slidenum">
              <a:rPr lang="en-US" smtClean="0"/>
              <a:pPr/>
              <a:t>33</a:t>
            </a:fld>
            <a:endParaRPr lang="en-US" dirty="0"/>
          </a:p>
        </p:txBody>
      </p:sp>
    </p:spTree>
    <p:extLst>
      <p:ext uri="{BB962C8B-B14F-4D97-AF65-F5344CB8AC3E}">
        <p14:creationId xmlns:p14="http://schemas.microsoft.com/office/powerpoint/2010/main" val="1793522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153400" cy="762000"/>
          </a:xfrm>
        </p:spPr>
        <p:txBody>
          <a:bodyPr/>
          <a:lstStyle/>
          <a:p>
            <a:r>
              <a:rPr lang="en-US" dirty="0" smtClean="0"/>
              <a:t>2</a:t>
            </a:r>
            <a:r>
              <a:rPr lang="en-US" baseline="30000" dirty="0" smtClean="0"/>
              <a:t>nd</a:t>
            </a:r>
            <a:r>
              <a:rPr lang="en-US" dirty="0" smtClean="0"/>
              <a:t> Graduate Education in Physics Conference </a:t>
            </a:r>
            <a:br>
              <a:rPr lang="en-US" dirty="0" smtClean="0"/>
            </a:br>
            <a:r>
              <a:rPr lang="en-US" i="1" dirty="0" smtClean="0"/>
              <a:t>Preparation for Non-Academic Careers</a:t>
            </a:r>
            <a:endParaRPr lang="en-US" i="1" dirty="0"/>
          </a:p>
        </p:txBody>
      </p:sp>
      <p:sp>
        <p:nvSpPr>
          <p:cNvPr id="3" name="Content Placeholder 2"/>
          <p:cNvSpPr>
            <a:spLocks noGrp="1"/>
          </p:cNvSpPr>
          <p:nvPr>
            <p:ph idx="1"/>
          </p:nvPr>
        </p:nvSpPr>
        <p:spPr>
          <a:xfrm>
            <a:off x="304800" y="1143000"/>
            <a:ext cx="8305800" cy="4495800"/>
          </a:xfrm>
        </p:spPr>
        <p:txBody>
          <a:bodyPr/>
          <a:lstStyle/>
          <a:p>
            <a:r>
              <a:rPr lang="en-US" dirty="0" smtClean="0"/>
              <a:t>Panel session 1 with 3 panel members </a:t>
            </a:r>
          </a:p>
          <a:p>
            <a:r>
              <a:rPr lang="en-US" dirty="0" smtClean="0"/>
              <a:t>Breakout session 1 </a:t>
            </a:r>
          </a:p>
          <a:p>
            <a:pPr lvl="1"/>
            <a:r>
              <a:rPr lang="en-US" dirty="0" smtClean="0"/>
              <a:t>Non-academic careers</a:t>
            </a:r>
          </a:p>
          <a:p>
            <a:pPr lvl="1"/>
            <a:r>
              <a:rPr lang="en-US" dirty="0" smtClean="0"/>
              <a:t>Improving the graduate curriculum: multi/</a:t>
            </a:r>
            <a:r>
              <a:rPr lang="en-US" dirty="0"/>
              <a:t>i</a:t>
            </a:r>
            <a:r>
              <a:rPr lang="en-US" dirty="0" smtClean="0"/>
              <a:t>nter disciplinary courses</a:t>
            </a:r>
          </a:p>
          <a:p>
            <a:pPr lvl="1"/>
            <a:r>
              <a:rPr lang="en-US" dirty="0" smtClean="0"/>
              <a:t>General </a:t>
            </a:r>
            <a:r>
              <a:rPr lang="en-US" dirty="0"/>
              <a:t>p</a:t>
            </a:r>
            <a:r>
              <a:rPr lang="en-US" dirty="0" smtClean="0"/>
              <a:t>rofessional skills: leadership/team building/communication</a:t>
            </a:r>
          </a:p>
          <a:p>
            <a:r>
              <a:rPr lang="en-US" dirty="0" smtClean="0"/>
              <a:t>Breakout session 3</a:t>
            </a:r>
          </a:p>
          <a:p>
            <a:pPr lvl="1"/>
            <a:r>
              <a:rPr lang="en-US" dirty="0" smtClean="0"/>
              <a:t>University, industry and national lab partnership for graduate education</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34</a:t>
            </a:fld>
            <a:endParaRPr lang="en-US" dirty="0"/>
          </a:p>
        </p:txBody>
      </p:sp>
    </p:spTree>
    <p:extLst>
      <p:ext uri="{BB962C8B-B14F-4D97-AF65-F5344CB8AC3E}">
        <p14:creationId xmlns:p14="http://schemas.microsoft.com/office/powerpoint/2010/main" val="2579436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4294967295"/>
          </p:nvPr>
        </p:nvSpPr>
        <p:spPr>
          <a:xfrm>
            <a:off x="3581400" y="6400800"/>
            <a:ext cx="1905000" cy="457200"/>
          </a:xfrm>
          <a:prstGeom prst="rect">
            <a:avLst/>
          </a:prstGeom>
        </p:spPr>
        <p:txBody>
          <a:bodyPr/>
          <a:lstStyle/>
          <a:p>
            <a:fld id="{CE065307-5B0A-467F-9F13-AA0D603D684D}" type="slidenum">
              <a:rPr lang="en-US"/>
              <a:pPr/>
              <a:t>35</a:t>
            </a:fld>
            <a:endParaRPr lang="en-US" dirty="0"/>
          </a:p>
        </p:txBody>
      </p:sp>
      <p:sp>
        <p:nvSpPr>
          <p:cNvPr id="16386" name="Rectangle 2"/>
          <p:cNvSpPr>
            <a:spLocks noGrp="1" noChangeArrowheads="1"/>
          </p:cNvSpPr>
          <p:nvPr>
            <p:ph type="title"/>
          </p:nvPr>
        </p:nvSpPr>
        <p:spPr/>
        <p:txBody>
          <a:bodyPr/>
          <a:lstStyle/>
          <a:p>
            <a:r>
              <a:rPr lang="en-US" dirty="0" smtClean="0"/>
              <a:t>Panel Session 1: Preparation for Non-Academic Careers</a:t>
            </a:r>
            <a:endParaRPr lang="en-US" dirty="0"/>
          </a:p>
        </p:txBody>
      </p:sp>
      <p:sp>
        <p:nvSpPr>
          <p:cNvPr id="2" name="Rectangle 1"/>
          <p:cNvSpPr/>
          <p:nvPr/>
        </p:nvSpPr>
        <p:spPr>
          <a:xfrm>
            <a:off x="457200" y="1219200"/>
            <a:ext cx="8229600" cy="2308324"/>
          </a:xfrm>
          <a:prstGeom prst="rect">
            <a:avLst/>
          </a:prstGeom>
        </p:spPr>
        <p:txBody>
          <a:bodyPr wrap="square">
            <a:spAutoFit/>
          </a:bodyPr>
          <a:lstStyle/>
          <a:p>
            <a:pPr marL="342900" indent="-342900">
              <a:buClr>
                <a:schemeClr val="accent2"/>
              </a:buClr>
              <a:buFont typeface="Wingdings" panose="05000000000000000000" pitchFamily="2" charset="2"/>
              <a:buChar char="v"/>
            </a:pPr>
            <a:r>
              <a:rPr lang="en-US" b="1" dirty="0" smtClean="0">
                <a:latin typeface="+mn-lt"/>
              </a:rPr>
              <a:t>Zelda </a:t>
            </a:r>
            <a:r>
              <a:rPr lang="en-US" b="1" dirty="0">
                <a:latin typeface="+mn-lt"/>
              </a:rPr>
              <a:t>Gills (Lockheed </a:t>
            </a:r>
            <a:r>
              <a:rPr lang="en-US" b="1" dirty="0" smtClean="0">
                <a:latin typeface="+mn-lt"/>
              </a:rPr>
              <a:t>Martin Corp.)</a:t>
            </a:r>
            <a:r>
              <a:rPr lang="en-US" b="1" dirty="0">
                <a:latin typeface="+mn-lt"/>
              </a:rPr>
              <a:t> </a:t>
            </a:r>
            <a:endParaRPr lang="en-US" b="1" dirty="0" smtClean="0">
              <a:latin typeface="+mn-lt"/>
            </a:endParaRPr>
          </a:p>
          <a:p>
            <a:pPr marL="342900" indent="-342900">
              <a:buClr>
                <a:schemeClr val="accent2"/>
              </a:buClr>
              <a:buFont typeface="Wingdings" panose="05000000000000000000" pitchFamily="2" charset="2"/>
              <a:buChar char="v"/>
            </a:pPr>
            <a:r>
              <a:rPr lang="en-US" b="1" dirty="0" smtClean="0">
                <a:latin typeface="+mn-lt"/>
              </a:rPr>
              <a:t>Alex </a:t>
            </a:r>
            <a:r>
              <a:rPr lang="en-US" b="1" dirty="0" err="1">
                <a:latin typeface="+mn-lt"/>
              </a:rPr>
              <a:t>Panchula</a:t>
            </a:r>
            <a:r>
              <a:rPr lang="en-US" b="1" dirty="0">
                <a:latin typeface="+mn-lt"/>
              </a:rPr>
              <a:t> (First </a:t>
            </a:r>
            <a:r>
              <a:rPr lang="en-US" b="1" dirty="0" smtClean="0">
                <a:latin typeface="+mn-lt"/>
              </a:rPr>
              <a:t>Solar, Inc.) </a:t>
            </a:r>
          </a:p>
          <a:p>
            <a:pPr marL="342900" indent="-342900">
              <a:buClr>
                <a:schemeClr val="accent2"/>
              </a:buClr>
              <a:buFont typeface="Wingdings" panose="05000000000000000000" pitchFamily="2" charset="2"/>
              <a:buChar char="v"/>
            </a:pPr>
            <a:r>
              <a:rPr lang="en-US" b="1" dirty="0" smtClean="0">
                <a:latin typeface="+mn-lt"/>
              </a:rPr>
              <a:t>Kathy </a:t>
            </a:r>
            <a:r>
              <a:rPr lang="en-US" b="1" dirty="0" err="1">
                <a:latin typeface="+mn-lt"/>
              </a:rPr>
              <a:t>Prestridge</a:t>
            </a:r>
            <a:r>
              <a:rPr lang="en-US" b="1" dirty="0">
                <a:latin typeface="+mn-lt"/>
              </a:rPr>
              <a:t> (Los </a:t>
            </a:r>
            <a:r>
              <a:rPr lang="en-US" b="1" dirty="0" smtClean="0">
                <a:latin typeface="+mn-lt"/>
              </a:rPr>
              <a:t>Alamos National Lab) </a:t>
            </a:r>
          </a:p>
          <a:p>
            <a:pPr>
              <a:buClr>
                <a:schemeClr val="accent2"/>
              </a:buClr>
            </a:pPr>
            <a:endParaRPr lang="en-US" b="1" dirty="0" smtClean="0">
              <a:latin typeface="+mn-lt"/>
            </a:endParaRPr>
          </a:p>
          <a:p>
            <a:pPr marL="342900" indent="-342900">
              <a:buClr>
                <a:schemeClr val="accent2"/>
              </a:buClr>
              <a:buFont typeface="Wingdings" panose="05000000000000000000" pitchFamily="2" charset="2"/>
              <a:buChar char="v"/>
            </a:pPr>
            <a:r>
              <a:rPr lang="en-US" b="1" dirty="0" smtClean="0">
                <a:latin typeface="+mn-lt"/>
              </a:rPr>
              <a:t>Moderator</a:t>
            </a:r>
            <a:r>
              <a:rPr lang="en-US" b="1" dirty="0">
                <a:latin typeface="+mn-lt"/>
              </a:rPr>
              <a:t>: Larry Woolf (General </a:t>
            </a:r>
            <a:r>
              <a:rPr lang="en-US" b="1" dirty="0" smtClean="0">
                <a:latin typeface="+mn-lt"/>
              </a:rPr>
              <a:t>Atomics Aeronautical Systems, Inc.)</a:t>
            </a:r>
            <a:endParaRPr lang="en-US" b="1" dirty="0">
              <a:latin typeface="+mn-lt"/>
            </a:endParaRPr>
          </a:p>
        </p:txBody>
      </p:sp>
    </p:spTree>
    <p:extLst>
      <p:ext uri="{BB962C8B-B14F-4D97-AF65-F5344CB8AC3E}">
        <p14:creationId xmlns:p14="http://schemas.microsoft.com/office/powerpoint/2010/main" val="41673447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Prestridge</a:t>
            </a:r>
            <a:r>
              <a:rPr lang="en-US" dirty="0" smtClean="0"/>
              <a:t> (LANL) take-</a:t>
            </a:r>
            <a:r>
              <a:rPr lang="en-US" dirty="0" err="1" smtClean="0"/>
              <a:t>aways</a:t>
            </a:r>
            <a:endParaRPr lang="en-US" dirty="0"/>
          </a:p>
        </p:txBody>
      </p:sp>
      <p:sp>
        <p:nvSpPr>
          <p:cNvPr id="3" name="Content Placeholder 2"/>
          <p:cNvSpPr>
            <a:spLocks noGrp="1"/>
          </p:cNvSpPr>
          <p:nvPr>
            <p:ph idx="1"/>
          </p:nvPr>
        </p:nvSpPr>
        <p:spPr>
          <a:xfrm>
            <a:off x="304800" y="1066800"/>
            <a:ext cx="8382000" cy="4876800"/>
          </a:xfrm>
        </p:spPr>
        <p:txBody>
          <a:bodyPr/>
          <a:lstStyle/>
          <a:p>
            <a:r>
              <a:rPr lang="en-US" sz="2400" dirty="0" smtClean="0"/>
              <a:t>Technical research skills</a:t>
            </a:r>
            <a:r>
              <a:rPr lang="en-US" sz="2400" b="0" dirty="0" smtClean="0"/>
              <a:t> </a:t>
            </a:r>
          </a:p>
          <a:p>
            <a:pPr lvl="1"/>
            <a:r>
              <a:rPr lang="en-US" b="0" dirty="0" smtClean="0"/>
              <a:t>Collaborations across experiment, theory, modeling, simulation </a:t>
            </a:r>
          </a:p>
          <a:p>
            <a:pPr lvl="1"/>
            <a:r>
              <a:rPr lang="en-US" dirty="0"/>
              <a:t>I</a:t>
            </a:r>
            <a:r>
              <a:rPr lang="en-US" b="0" dirty="0" smtClean="0"/>
              <a:t>ntellectual agility: applying existing knowledge to new situations</a:t>
            </a:r>
          </a:p>
          <a:p>
            <a:r>
              <a:rPr lang="en-US" sz="2400" dirty="0" smtClean="0"/>
              <a:t>Communication skills</a:t>
            </a:r>
          </a:p>
          <a:p>
            <a:pPr lvl="1"/>
            <a:r>
              <a:rPr lang="en-US" dirty="0"/>
              <a:t>T</a:t>
            </a:r>
            <a:r>
              <a:rPr lang="en-US" b="0" dirty="0" smtClean="0"/>
              <a:t>echnical results to other technical experts and program managers </a:t>
            </a:r>
          </a:p>
          <a:p>
            <a:r>
              <a:rPr lang="en-US" sz="2400" dirty="0"/>
              <a:t>People skills </a:t>
            </a:r>
          </a:p>
          <a:p>
            <a:pPr lvl="1"/>
            <a:r>
              <a:rPr lang="en-US" dirty="0"/>
              <a:t>Listen to/respect/value: technicians to senior </a:t>
            </a:r>
            <a:r>
              <a:rPr lang="en-US" dirty="0" smtClean="0"/>
              <a:t>management</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36</a:t>
            </a:fld>
            <a:endParaRPr lang="en-US" dirty="0"/>
          </a:p>
        </p:txBody>
      </p:sp>
    </p:spTree>
    <p:extLst>
      <p:ext uri="{BB962C8B-B14F-4D97-AF65-F5344CB8AC3E}">
        <p14:creationId xmlns:p14="http://schemas.microsoft.com/office/powerpoint/2010/main" val="41184937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Prestridge</a:t>
            </a:r>
            <a:r>
              <a:rPr lang="en-US" dirty="0" smtClean="0"/>
              <a:t> summary</a:t>
            </a:r>
            <a:endParaRPr lang="en-US" dirty="0"/>
          </a:p>
        </p:txBody>
      </p:sp>
      <p:sp>
        <p:nvSpPr>
          <p:cNvPr id="3" name="Content Placeholder 2"/>
          <p:cNvSpPr>
            <a:spLocks noGrp="1"/>
          </p:cNvSpPr>
          <p:nvPr>
            <p:ph idx="1"/>
          </p:nvPr>
        </p:nvSpPr>
        <p:spPr>
          <a:xfrm>
            <a:off x="381000" y="1066800"/>
            <a:ext cx="8458200" cy="5257800"/>
          </a:xfrm>
        </p:spPr>
        <p:txBody>
          <a:bodyPr/>
          <a:lstStyle/>
          <a:p>
            <a:r>
              <a:rPr lang="en-US" sz="2400" dirty="0"/>
              <a:t>Project </a:t>
            </a:r>
            <a:r>
              <a:rPr lang="en-US" sz="2400" dirty="0" smtClean="0"/>
              <a:t>management skills</a:t>
            </a:r>
          </a:p>
          <a:p>
            <a:pPr lvl="1"/>
            <a:r>
              <a:rPr lang="en-US" b="0" dirty="0" smtClean="0"/>
              <a:t>Define project scope</a:t>
            </a:r>
            <a:r>
              <a:rPr lang="en-US" b="0" dirty="0"/>
              <a:t>, set </a:t>
            </a:r>
            <a:r>
              <a:rPr lang="en-US" b="0" dirty="0" smtClean="0"/>
              <a:t>schedules and budgets </a:t>
            </a:r>
          </a:p>
          <a:p>
            <a:pPr lvl="1"/>
            <a:r>
              <a:rPr lang="en-US" dirty="0" smtClean="0"/>
              <a:t>R</a:t>
            </a:r>
            <a:r>
              <a:rPr lang="en-US" b="0" dirty="0" smtClean="0"/>
              <a:t>eport </a:t>
            </a:r>
            <a:r>
              <a:rPr lang="en-US" b="0" dirty="0"/>
              <a:t>incremental/monthly progress to management</a:t>
            </a:r>
          </a:p>
          <a:p>
            <a:r>
              <a:rPr lang="en-US" sz="2400" dirty="0" smtClean="0"/>
              <a:t>Evolution </a:t>
            </a:r>
            <a:r>
              <a:rPr lang="en-US" sz="2400" dirty="0"/>
              <a:t>of </a:t>
            </a:r>
            <a:r>
              <a:rPr lang="en-US" sz="2400" dirty="0" smtClean="0"/>
              <a:t>professional skills</a:t>
            </a:r>
            <a:endParaRPr lang="en-US" sz="2400" dirty="0"/>
          </a:p>
          <a:p>
            <a:pPr lvl="1"/>
            <a:r>
              <a:rPr lang="en-US" dirty="0"/>
              <a:t>Should begin in graduate school and not be a step </a:t>
            </a:r>
            <a:r>
              <a:rPr lang="en-US" dirty="0" smtClean="0"/>
              <a:t>function</a:t>
            </a:r>
            <a:endParaRPr lang="en-US" dirty="0"/>
          </a:p>
          <a:p>
            <a:pPr marL="0" indent="0">
              <a:buNone/>
            </a:pPr>
            <a:endParaRPr lang="en-US" sz="2400" dirty="0" smtClean="0"/>
          </a:p>
          <a:p>
            <a:pPr marL="0" indent="0">
              <a:buNone/>
            </a:pPr>
            <a:r>
              <a:rPr lang="en-US" sz="2400" dirty="0" smtClean="0"/>
              <a:t>“Agile</a:t>
            </a:r>
            <a:r>
              <a:rPr lang="en-US" sz="2400" dirty="0"/>
              <a:t>, out-of the box </a:t>
            </a:r>
            <a:r>
              <a:rPr lang="en-US" sz="2400" dirty="0" smtClean="0"/>
              <a:t>thinking, communication</a:t>
            </a:r>
            <a:r>
              <a:rPr lang="en-US" sz="2400" dirty="0"/>
              <a:t>, </a:t>
            </a:r>
            <a:r>
              <a:rPr lang="en-US" sz="2400" dirty="0" smtClean="0"/>
              <a:t>management, </a:t>
            </a:r>
            <a:r>
              <a:rPr lang="en-US" sz="2400" dirty="0"/>
              <a:t>and </a:t>
            </a:r>
            <a:r>
              <a:rPr lang="en-US" sz="2400" dirty="0" smtClean="0"/>
              <a:t>people </a:t>
            </a:r>
            <a:r>
              <a:rPr lang="en-US" sz="2400" dirty="0"/>
              <a:t>skills are hard requirements for future </a:t>
            </a:r>
            <a:r>
              <a:rPr lang="en-US" sz="2400" dirty="0" smtClean="0"/>
              <a:t>researchers”</a:t>
            </a:r>
            <a:endParaRPr lang="en-US" sz="24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37</a:t>
            </a:fld>
            <a:endParaRPr lang="en-US" dirty="0"/>
          </a:p>
        </p:txBody>
      </p:sp>
    </p:spTree>
    <p:extLst>
      <p:ext uri="{BB962C8B-B14F-4D97-AF65-F5344CB8AC3E}">
        <p14:creationId xmlns:p14="http://schemas.microsoft.com/office/powerpoint/2010/main" val="419108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4294967295"/>
          </p:nvPr>
        </p:nvSpPr>
        <p:spPr>
          <a:xfrm>
            <a:off x="3505200" y="6400800"/>
            <a:ext cx="1905000" cy="457200"/>
          </a:xfrm>
          <a:prstGeom prst="rect">
            <a:avLst/>
          </a:prstGeom>
        </p:spPr>
        <p:txBody>
          <a:bodyPr/>
          <a:lstStyle/>
          <a:p>
            <a:fld id="{30283DBF-8D2A-4460-B65F-E275D4959789}" type="slidenum">
              <a:rPr lang="en-US"/>
              <a:pPr/>
              <a:t>38</a:t>
            </a:fld>
            <a:endParaRPr lang="en-US" dirty="0"/>
          </a:p>
        </p:txBody>
      </p:sp>
      <p:sp>
        <p:nvSpPr>
          <p:cNvPr id="43012" name="Rectangle 1028"/>
          <p:cNvSpPr>
            <a:spLocks noGrp="1" noChangeArrowheads="1"/>
          </p:cNvSpPr>
          <p:nvPr>
            <p:ph type="title"/>
          </p:nvPr>
        </p:nvSpPr>
        <p:spPr>
          <a:xfrm>
            <a:off x="457200" y="0"/>
            <a:ext cx="8229600" cy="990600"/>
          </a:xfrm>
          <a:noFill/>
          <a:ln/>
        </p:spPr>
        <p:txBody>
          <a:bodyPr/>
          <a:lstStyle/>
          <a:p>
            <a:r>
              <a:rPr lang="en-US" sz="2800" dirty="0" err="1" smtClean="0"/>
              <a:t>Panchula</a:t>
            </a:r>
            <a:r>
              <a:rPr lang="en-US" sz="2800" dirty="0" smtClean="0"/>
              <a:t> (First Solar) Take-</a:t>
            </a:r>
            <a:r>
              <a:rPr lang="en-US" sz="2800" dirty="0" err="1" smtClean="0"/>
              <a:t>Aways</a:t>
            </a:r>
            <a:endParaRPr lang="en-US" sz="2800" dirty="0"/>
          </a:p>
        </p:txBody>
      </p:sp>
      <p:sp>
        <p:nvSpPr>
          <p:cNvPr id="43016" name="Rectangle 1032"/>
          <p:cNvSpPr>
            <a:spLocks noChangeArrowheads="1"/>
          </p:cNvSpPr>
          <p:nvPr/>
        </p:nvSpPr>
        <p:spPr bwMode="auto">
          <a:xfrm>
            <a:off x="476250" y="811213"/>
            <a:ext cx="9144000" cy="0"/>
          </a:xfrm>
          <a:prstGeom prst="rect">
            <a:avLst/>
          </a:prstGeom>
          <a:noFill/>
          <a:ln w="9525">
            <a:noFill/>
            <a:miter lim="800000"/>
            <a:headEnd/>
            <a:tailEnd/>
          </a:ln>
          <a:effectLst/>
        </p:spPr>
        <p:txBody>
          <a:bodyPr>
            <a:spAutoFit/>
          </a:bodyPr>
          <a:lstStyle/>
          <a:p>
            <a:endParaRPr lang="en-US"/>
          </a:p>
        </p:txBody>
      </p:sp>
      <p:sp>
        <p:nvSpPr>
          <p:cNvPr id="3" name="TextBox 2"/>
          <p:cNvSpPr txBox="1"/>
          <p:nvPr/>
        </p:nvSpPr>
        <p:spPr>
          <a:xfrm>
            <a:off x="476250" y="1066800"/>
            <a:ext cx="8286750" cy="4524315"/>
          </a:xfrm>
          <a:prstGeom prst="rect">
            <a:avLst/>
          </a:prstGeom>
          <a:noFill/>
        </p:spPr>
        <p:txBody>
          <a:bodyPr wrap="square" rtlCol="0">
            <a:spAutoFit/>
          </a:bodyPr>
          <a:lstStyle/>
          <a:p>
            <a:pPr marL="342900" indent="-342900">
              <a:buClr>
                <a:schemeClr val="accent2"/>
              </a:buClr>
              <a:buFont typeface="Wingdings" panose="05000000000000000000" pitchFamily="2" charset="2"/>
              <a:buChar char="v"/>
            </a:pPr>
            <a:r>
              <a:rPr lang="en-US" b="1" dirty="0">
                <a:latin typeface="+mn-lt"/>
              </a:rPr>
              <a:t>Gaps in physics education</a:t>
            </a:r>
          </a:p>
          <a:p>
            <a:pPr marL="800100" lvl="1" indent="-342900">
              <a:buClr>
                <a:schemeClr val="accent2"/>
              </a:buClr>
              <a:buFont typeface="Arial" panose="020B0604020202020204" pitchFamily="34" charset="0"/>
              <a:buChar char="•"/>
            </a:pPr>
            <a:r>
              <a:rPr lang="en-US" dirty="0">
                <a:latin typeface="+mn-lt"/>
              </a:rPr>
              <a:t>Exposure to toolsets used in industry: software, programming, statistics</a:t>
            </a:r>
          </a:p>
          <a:p>
            <a:pPr marL="800100" lvl="1" indent="-342900">
              <a:buClr>
                <a:schemeClr val="accent2"/>
              </a:buClr>
              <a:buFont typeface="Arial" panose="020B0604020202020204" pitchFamily="34" charset="0"/>
              <a:buChar char="•"/>
            </a:pPr>
            <a:r>
              <a:rPr lang="en-US" dirty="0">
                <a:latin typeface="+mn-lt"/>
              </a:rPr>
              <a:t>Business </a:t>
            </a:r>
            <a:r>
              <a:rPr lang="en-US" dirty="0" smtClean="0">
                <a:latin typeface="+mn-lt"/>
              </a:rPr>
              <a:t>methods</a:t>
            </a:r>
          </a:p>
          <a:p>
            <a:pPr marL="342900" indent="-342900">
              <a:buClr>
                <a:schemeClr val="accent2"/>
              </a:buClr>
              <a:buFont typeface="Wingdings" panose="05000000000000000000" pitchFamily="2" charset="2"/>
              <a:buChar char="v"/>
            </a:pPr>
            <a:r>
              <a:rPr lang="en-US" b="1" dirty="0" smtClean="0">
                <a:latin typeface="+mn-lt"/>
              </a:rPr>
              <a:t>Need to train physicists to write “the how” not “the what” in resumes</a:t>
            </a:r>
          </a:p>
          <a:p>
            <a:pPr marL="800100" lvl="1" indent="-342900">
              <a:buClr>
                <a:schemeClr val="accent2"/>
              </a:buClr>
              <a:buFont typeface="Arial" panose="020B0604020202020204" pitchFamily="34" charset="0"/>
              <a:buChar char="•"/>
            </a:pPr>
            <a:r>
              <a:rPr lang="en-US" dirty="0" smtClean="0">
                <a:latin typeface="+mn-lt"/>
              </a:rPr>
              <a:t>Instead of “</a:t>
            </a:r>
            <a:r>
              <a:rPr lang="en-US" dirty="0" err="1">
                <a:latin typeface="+mn-lt"/>
              </a:rPr>
              <a:t>Magnetotransport</a:t>
            </a:r>
            <a:r>
              <a:rPr lang="en-US" dirty="0">
                <a:latin typeface="+mn-lt"/>
              </a:rPr>
              <a:t> in Magnetic Nanostructures</a:t>
            </a:r>
            <a:r>
              <a:rPr lang="en-US" dirty="0" smtClean="0">
                <a:latin typeface="+mn-lt"/>
              </a:rPr>
              <a:t>”</a:t>
            </a:r>
          </a:p>
          <a:p>
            <a:pPr marL="800100" lvl="1" indent="-342900">
              <a:buClr>
                <a:schemeClr val="accent2"/>
              </a:buClr>
              <a:buFont typeface="Arial" panose="020B0604020202020204" pitchFamily="34" charset="0"/>
              <a:buChar char="•"/>
            </a:pPr>
            <a:r>
              <a:rPr lang="en-US" dirty="0" smtClean="0">
                <a:latin typeface="+mn-lt"/>
              </a:rPr>
              <a:t>Use</a:t>
            </a:r>
            <a:r>
              <a:rPr lang="en-US" dirty="0">
                <a:latin typeface="+mn-lt"/>
              </a:rPr>
              <a:t>: </a:t>
            </a:r>
            <a:r>
              <a:rPr lang="en-US" dirty="0" smtClean="0">
                <a:latin typeface="+mn-lt"/>
              </a:rPr>
              <a:t>“</a:t>
            </a:r>
            <a:r>
              <a:rPr lang="en-US" dirty="0">
                <a:latin typeface="+mn-lt"/>
              </a:rPr>
              <a:t>Experimental </a:t>
            </a:r>
            <a:r>
              <a:rPr lang="en-US" dirty="0" smtClean="0">
                <a:latin typeface="+mn-lt"/>
              </a:rPr>
              <a:t>design</a:t>
            </a:r>
            <a:r>
              <a:rPr lang="en-US" dirty="0">
                <a:latin typeface="+mn-lt"/>
              </a:rPr>
              <a:t>, execution, data analysis and mathematical models </a:t>
            </a:r>
            <a:r>
              <a:rPr lang="en-US" dirty="0" smtClean="0">
                <a:latin typeface="+mn-lt"/>
              </a:rPr>
              <a:t>of complex </a:t>
            </a:r>
            <a:r>
              <a:rPr lang="en-US" dirty="0">
                <a:latin typeface="+mn-lt"/>
              </a:rPr>
              <a:t>systems</a:t>
            </a:r>
            <a:r>
              <a:rPr lang="en-US" dirty="0" smtClean="0">
                <a:latin typeface="+mn-lt"/>
              </a:rPr>
              <a:t>”</a:t>
            </a:r>
          </a:p>
          <a:p>
            <a:pPr marL="342900" indent="-342900">
              <a:buClr>
                <a:schemeClr val="accent2"/>
              </a:buClr>
              <a:buFont typeface="Wingdings" panose="05000000000000000000" pitchFamily="2" charset="2"/>
              <a:buChar char="v"/>
            </a:pPr>
            <a:r>
              <a:rPr lang="en-US" b="1" dirty="0" smtClean="0">
                <a:latin typeface="+mn-lt"/>
              </a:rPr>
              <a:t>Invite alumni in industry to speak to students</a:t>
            </a:r>
            <a:endParaRPr lang="en-US" b="1" dirty="0">
              <a:latin typeface="+mn-lt"/>
            </a:endParaRPr>
          </a:p>
        </p:txBody>
      </p:sp>
    </p:spTree>
    <p:extLst>
      <p:ext uri="{BB962C8B-B14F-4D97-AF65-F5344CB8AC3E}">
        <p14:creationId xmlns:p14="http://schemas.microsoft.com/office/powerpoint/2010/main" val="4714299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Comments – Panel Session 1 </a:t>
            </a:r>
            <a:endParaRPr lang="en-US" dirty="0"/>
          </a:p>
        </p:txBody>
      </p:sp>
      <p:sp>
        <p:nvSpPr>
          <p:cNvPr id="3" name="Content Placeholder 2"/>
          <p:cNvSpPr>
            <a:spLocks noGrp="1"/>
          </p:cNvSpPr>
          <p:nvPr>
            <p:ph idx="1"/>
          </p:nvPr>
        </p:nvSpPr>
        <p:spPr/>
        <p:txBody>
          <a:bodyPr/>
          <a:lstStyle/>
          <a:p>
            <a:r>
              <a:rPr lang="en-US" sz="2400" dirty="0"/>
              <a:t>Nobody makes an effort to teach stat </a:t>
            </a:r>
            <a:r>
              <a:rPr lang="en-US" sz="2400" dirty="0" err="1"/>
              <a:t>mech</a:t>
            </a:r>
            <a:r>
              <a:rPr lang="en-US" sz="2400" dirty="0"/>
              <a:t> </a:t>
            </a:r>
            <a:r>
              <a:rPr lang="en-US" sz="2400" dirty="0" smtClean="0"/>
              <a:t>for physicists </a:t>
            </a:r>
            <a:r>
              <a:rPr lang="en-US" sz="2400" dirty="0"/>
              <a:t>and chemists </a:t>
            </a:r>
            <a:r>
              <a:rPr lang="en-US" sz="2400" dirty="0" smtClean="0"/>
              <a:t>and engineers </a:t>
            </a:r>
          </a:p>
          <a:p>
            <a:r>
              <a:rPr lang="en-US" sz="2400" dirty="0" smtClean="0"/>
              <a:t>Courses should provide connections to multiple scientific and applied topics – interdisciplinary</a:t>
            </a:r>
          </a:p>
          <a:p>
            <a:r>
              <a:rPr lang="en-US" sz="2400" dirty="0" smtClean="0"/>
              <a:t>Need to change culture that students who go into industry are failures</a:t>
            </a:r>
          </a:p>
          <a:p>
            <a:pPr marL="0" indent="0">
              <a:buNone/>
            </a:pPr>
            <a:endParaRPr lang="en-US" sz="24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39</a:t>
            </a:fld>
            <a:endParaRPr lang="en-US" dirty="0"/>
          </a:p>
        </p:txBody>
      </p:sp>
    </p:spTree>
    <p:extLst>
      <p:ext uri="{BB962C8B-B14F-4D97-AF65-F5344CB8AC3E}">
        <p14:creationId xmlns:p14="http://schemas.microsoft.com/office/powerpoint/2010/main" val="4160669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My Brief History</a:t>
            </a:r>
            <a:endParaRPr lang="en-US" dirty="0"/>
          </a:p>
        </p:txBody>
      </p:sp>
      <p:sp>
        <p:nvSpPr>
          <p:cNvPr id="3" name="Content Placeholder 2"/>
          <p:cNvSpPr>
            <a:spLocks noGrp="1"/>
          </p:cNvSpPr>
          <p:nvPr>
            <p:ph idx="1"/>
          </p:nvPr>
        </p:nvSpPr>
        <p:spPr>
          <a:xfrm>
            <a:off x="1905000" y="1219200"/>
            <a:ext cx="5334000" cy="4953000"/>
          </a:xfrm>
        </p:spPr>
        <p:txBody>
          <a:bodyPr/>
          <a:lstStyle/>
          <a:p>
            <a:r>
              <a:rPr lang="en-US" sz="2000" dirty="0" smtClean="0"/>
              <a:t>PhD UCSD, Low temperature heat capacity  of magnetic superconductors, Prof. Brian Maple 1980</a:t>
            </a:r>
          </a:p>
          <a:p>
            <a:r>
              <a:rPr lang="en-US" sz="2000" dirty="0" smtClean="0"/>
              <a:t>Post-doc at Exxon Research, 1980-1982</a:t>
            </a:r>
          </a:p>
          <a:p>
            <a:r>
              <a:rPr lang="en-US" sz="2000" dirty="0" smtClean="0"/>
              <a:t>Hired as solid state physicist at General Atomics (GA) in 1982 to help develop non-nuclear programs.  At GA for 31 years – mostly materials R&amp;D</a:t>
            </a:r>
          </a:p>
          <a:p>
            <a:pPr>
              <a:buNone/>
            </a:pPr>
            <a:endParaRPr lang="en-US" sz="2000" i="1" dirty="0" smtClean="0"/>
          </a:p>
          <a:p>
            <a:pPr>
              <a:buNone/>
            </a:pPr>
            <a:r>
              <a:rPr lang="en-US" sz="2000" i="1" dirty="0" smtClean="0"/>
              <a:t>Every story and perspective of life in industry is unique and changes depending on the stage of one’s career</a:t>
            </a:r>
          </a:p>
        </p:txBody>
      </p:sp>
      <p:sp>
        <p:nvSpPr>
          <p:cNvPr id="4" name="Slide Number Placeholder 3"/>
          <p:cNvSpPr>
            <a:spLocks noGrp="1"/>
          </p:cNvSpPr>
          <p:nvPr>
            <p:ph type="sldNum" sz="quarter" idx="11"/>
          </p:nvPr>
        </p:nvSpPr>
        <p:spPr/>
        <p:txBody>
          <a:bodyPr/>
          <a:lstStyle/>
          <a:p>
            <a:fld id="{24F7F4F4-E79B-43A2-9379-07F4DFBFFA36}" type="slidenum">
              <a:rPr lang="en-US" smtClean="0"/>
              <a:pPr/>
              <a:t>4</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7743825" y="152400"/>
            <a:ext cx="1400175" cy="63055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28600" y="228600"/>
            <a:ext cx="1333500" cy="627697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 Session 1: Non-academic careers Take-</a:t>
            </a:r>
            <a:r>
              <a:rPr lang="en-US" dirty="0" err="1" smtClean="0"/>
              <a:t>Aways</a:t>
            </a:r>
            <a:r>
              <a:rPr lang="en-US" dirty="0" smtClean="0"/>
              <a:t> (</a:t>
            </a:r>
            <a:r>
              <a:rPr lang="en-US" dirty="0" err="1" smtClean="0"/>
              <a:t>Zollner</a:t>
            </a:r>
            <a:r>
              <a:rPr lang="en-US" dirty="0" smtClean="0"/>
              <a:t>)</a:t>
            </a:r>
            <a:endParaRPr lang="en-US" dirty="0"/>
          </a:p>
        </p:txBody>
      </p:sp>
      <p:sp>
        <p:nvSpPr>
          <p:cNvPr id="3" name="Content Placeholder 2"/>
          <p:cNvSpPr>
            <a:spLocks noGrp="1"/>
          </p:cNvSpPr>
          <p:nvPr>
            <p:ph idx="1"/>
          </p:nvPr>
        </p:nvSpPr>
        <p:spPr>
          <a:xfrm>
            <a:off x="609600" y="1371600"/>
            <a:ext cx="7848600" cy="4495800"/>
          </a:xfrm>
        </p:spPr>
        <p:txBody>
          <a:bodyPr/>
          <a:lstStyle/>
          <a:p>
            <a:r>
              <a:rPr lang="en-US" sz="2400" dirty="0" smtClean="0"/>
              <a:t>Most graduate students will not have academic careers – students should be informed about employment statistics</a:t>
            </a:r>
          </a:p>
          <a:p>
            <a:r>
              <a:rPr lang="en-US" sz="2400" dirty="0" smtClean="0"/>
              <a:t>Lack of tracking of career paths of PhDs</a:t>
            </a:r>
          </a:p>
          <a:p>
            <a:r>
              <a:rPr lang="en-US" sz="2400" dirty="0" smtClean="0"/>
              <a:t>Lack of knowledge of skills that PhDs find valuable in their jobs</a:t>
            </a:r>
          </a:p>
          <a:p>
            <a:r>
              <a:rPr lang="en-US" sz="2400" dirty="0" smtClean="0"/>
              <a:t>Need to set realistic educational objectives and then survey alumni to demonstrate they have been met</a:t>
            </a:r>
          </a:p>
          <a:p>
            <a:endParaRPr lang="en-US" sz="24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40</a:t>
            </a:fld>
            <a:endParaRPr lang="en-US" dirty="0"/>
          </a:p>
        </p:txBody>
      </p:sp>
    </p:spTree>
    <p:extLst>
      <p:ext uri="{BB962C8B-B14F-4D97-AF65-F5344CB8AC3E}">
        <p14:creationId xmlns:p14="http://schemas.microsoft.com/office/powerpoint/2010/main" val="11053636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63000" cy="762000"/>
          </a:xfrm>
        </p:spPr>
        <p:txBody>
          <a:bodyPr/>
          <a:lstStyle/>
          <a:p>
            <a:r>
              <a:rPr lang="en-US" dirty="0" smtClean="0"/>
              <a:t>Interesting Comments – Improving the Graduate </a:t>
            </a:r>
            <a:r>
              <a:rPr lang="en-US" dirty="0"/>
              <a:t>C</a:t>
            </a:r>
            <a:r>
              <a:rPr lang="en-US" dirty="0" smtClean="0"/>
              <a:t>urriculum: Multi/Inter Disciplinary Courses</a:t>
            </a:r>
            <a:endParaRPr lang="en-US" dirty="0"/>
          </a:p>
        </p:txBody>
      </p:sp>
      <p:sp>
        <p:nvSpPr>
          <p:cNvPr id="3" name="Content Placeholder 2"/>
          <p:cNvSpPr>
            <a:spLocks noGrp="1"/>
          </p:cNvSpPr>
          <p:nvPr>
            <p:ph idx="1"/>
          </p:nvPr>
        </p:nvSpPr>
        <p:spPr>
          <a:xfrm>
            <a:off x="533400" y="1219200"/>
            <a:ext cx="7848600" cy="4800600"/>
          </a:xfrm>
        </p:spPr>
        <p:txBody>
          <a:bodyPr/>
          <a:lstStyle/>
          <a:p>
            <a:r>
              <a:rPr lang="en-US" sz="2400" dirty="0" smtClean="0"/>
              <a:t>Need to show students connections to modern applications</a:t>
            </a:r>
          </a:p>
          <a:p>
            <a:pPr lvl="1"/>
            <a:r>
              <a:rPr lang="en-US" dirty="0" smtClean="0"/>
              <a:t>Too many theorists teach graduate courses</a:t>
            </a:r>
          </a:p>
          <a:p>
            <a:pPr lvl="1"/>
            <a:r>
              <a:rPr lang="en-US" dirty="0" smtClean="0"/>
              <a:t>Experimentalists more likely to make connections</a:t>
            </a:r>
          </a:p>
          <a:p>
            <a:r>
              <a:rPr lang="en-US" sz="2400" dirty="0" smtClean="0"/>
              <a:t>Make students active participants in learning</a:t>
            </a:r>
          </a:p>
          <a:p>
            <a:r>
              <a:rPr lang="en-US" sz="2400" dirty="0" smtClean="0"/>
              <a:t>Core curriculum should be updated to be relevant but each department should decide implementation</a:t>
            </a:r>
          </a:p>
          <a:p>
            <a:pPr marL="0" indent="0">
              <a:buNone/>
            </a:pP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41</a:t>
            </a:fld>
            <a:endParaRPr lang="en-US" dirty="0"/>
          </a:p>
        </p:txBody>
      </p:sp>
    </p:spTree>
    <p:extLst>
      <p:ext uri="{BB962C8B-B14F-4D97-AF65-F5344CB8AC3E}">
        <p14:creationId xmlns:p14="http://schemas.microsoft.com/office/powerpoint/2010/main" val="3730095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Findings</a:t>
            </a:r>
            <a:endParaRPr lang="en-US" dirty="0"/>
          </a:p>
        </p:txBody>
      </p:sp>
      <p:sp>
        <p:nvSpPr>
          <p:cNvPr id="3" name="Content Placeholder 2"/>
          <p:cNvSpPr>
            <a:spLocks noGrp="1"/>
          </p:cNvSpPr>
          <p:nvPr>
            <p:ph idx="1"/>
          </p:nvPr>
        </p:nvSpPr>
        <p:spPr>
          <a:xfrm>
            <a:off x="609600" y="1295400"/>
            <a:ext cx="7848600" cy="4495800"/>
          </a:xfrm>
        </p:spPr>
        <p:txBody>
          <a:bodyPr/>
          <a:lstStyle/>
          <a:p>
            <a:r>
              <a:rPr lang="en-US" dirty="0" smtClean="0"/>
              <a:t>Most physics PhDs will have non-academic careers</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42</a:t>
            </a:fld>
            <a:endParaRPr lang="en-US" dirty="0"/>
          </a:p>
        </p:txBody>
      </p:sp>
    </p:spTree>
    <p:extLst>
      <p:ext uri="{BB962C8B-B14F-4D97-AF65-F5344CB8AC3E}">
        <p14:creationId xmlns:p14="http://schemas.microsoft.com/office/powerpoint/2010/main" val="27064419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762000"/>
          </a:xfrm>
        </p:spPr>
        <p:txBody>
          <a:bodyPr/>
          <a:lstStyle/>
          <a:p>
            <a:r>
              <a:rPr lang="en-US" dirty="0" smtClean="0"/>
              <a:t>Majority of Physics PhDs are in Industry (NSF, AIP)</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43</a:t>
            </a:fld>
            <a:endParaRPr lang="en-US" dirty="0"/>
          </a:p>
        </p:txBody>
      </p:sp>
      <p:sp>
        <p:nvSpPr>
          <p:cNvPr id="7" name="TextBox 6"/>
          <p:cNvSpPr txBox="1"/>
          <p:nvPr/>
        </p:nvSpPr>
        <p:spPr>
          <a:xfrm>
            <a:off x="609600" y="5569047"/>
            <a:ext cx="8077200" cy="830997"/>
          </a:xfrm>
          <a:prstGeom prst="rect">
            <a:avLst/>
          </a:prstGeom>
          <a:noFill/>
        </p:spPr>
        <p:txBody>
          <a:bodyPr wrap="square" rtlCol="0">
            <a:spAutoFit/>
          </a:bodyPr>
          <a:lstStyle/>
          <a:p>
            <a:r>
              <a:rPr lang="en-US" sz="1600" dirty="0" smtClean="0">
                <a:latin typeface="+mn-lt"/>
              </a:rPr>
              <a:t>Career Outcomes for PhD Physicists – Information from the NSF’s Survey of Doctoral Recipients, by Michael </a:t>
            </a:r>
            <a:r>
              <a:rPr lang="en-US" sz="1600" dirty="0" err="1" smtClean="0">
                <a:latin typeface="+mn-lt"/>
              </a:rPr>
              <a:t>Neuschatz</a:t>
            </a:r>
            <a:r>
              <a:rPr lang="en-US" sz="1600" dirty="0" smtClean="0">
                <a:latin typeface="+mn-lt"/>
              </a:rPr>
              <a:t> and Mark </a:t>
            </a:r>
            <a:r>
              <a:rPr lang="en-US" sz="1600" dirty="0" err="1" smtClean="0">
                <a:latin typeface="+mn-lt"/>
              </a:rPr>
              <a:t>McFarling</a:t>
            </a:r>
            <a:r>
              <a:rPr lang="en-US" sz="1600" dirty="0" smtClean="0">
                <a:latin typeface="+mn-lt"/>
              </a:rPr>
              <a:t> (AIP Statistical Research Center report)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6019800" cy="437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114800" y="3255468"/>
            <a:ext cx="685800" cy="14689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91000" y="1676400"/>
            <a:ext cx="6096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91462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2008 NSF Survey of Doctorate Recipients (SDR)</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44</a:t>
            </a:fld>
            <a:endParaRPr lang="en-US" dirty="0"/>
          </a:p>
        </p:txBody>
      </p:sp>
      <p:sp>
        <p:nvSpPr>
          <p:cNvPr id="3" name="TextBox 2"/>
          <p:cNvSpPr txBox="1"/>
          <p:nvPr/>
        </p:nvSpPr>
        <p:spPr>
          <a:xfrm>
            <a:off x="457200" y="1066800"/>
            <a:ext cx="7924800" cy="4154984"/>
          </a:xfrm>
          <a:prstGeom prst="rect">
            <a:avLst/>
          </a:prstGeom>
          <a:noFill/>
        </p:spPr>
        <p:txBody>
          <a:bodyPr wrap="square" rtlCol="0">
            <a:spAutoFit/>
          </a:bodyPr>
          <a:lstStyle/>
          <a:p>
            <a:pPr marL="342900" indent="-342900">
              <a:buClr>
                <a:schemeClr val="accent2"/>
              </a:buClr>
              <a:buFont typeface="Wingdings" panose="05000000000000000000" pitchFamily="2" charset="2"/>
              <a:buChar char="v"/>
            </a:pPr>
            <a:r>
              <a:rPr lang="en-US" b="1" dirty="0" smtClean="0">
                <a:latin typeface="+mn-lt"/>
              </a:rPr>
              <a:t>34,900 employed physicists</a:t>
            </a:r>
          </a:p>
          <a:p>
            <a:pPr marL="342900" indent="-342900">
              <a:buClr>
                <a:schemeClr val="accent2"/>
              </a:buClr>
              <a:buFont typeface="Wingdings" panose="05000000000000000000" pitchFamily="2" charset="2"/>
              <a:buChar char="v"/>
            </a:pPr>
            <a:r>
              <a:rPr lang="en-US" b="1" dirty="0" smtClean="0">
                <a:latin typeface="+mn-lt"/>
              </a:rPr>
              <a:t>13,000 at educational institutions (37%)</a:t>
            </a:r>
          </a:p>
          <a:p>
            <a:pPr marL="800100" lvl="1" indent="-342900">
              <a:buClr>
                <a:schemeClr val="accent2"/>
              </a:buClr>
              <a:buFont typeface="Arial" panose="020B0604020202020204" pitchFamily="34" charset="0"/>
              <a:buChar char="•"/>
            </a:pPr>
            <a:r>
              <a:rPr lang="en-US" dirty="0" smtClean="0">
                <a:latin typeface="+mn-lt"/>
              </a:rPr>
              <a:t>9,700 are post-secondary physics teachers (28%)</a:t>
            </a:r>
          </a:p>
          <a:p>
            <a:pPr marL="342900" indent="-342900">
              <a:buClr>
                <a:schemeClr val="accent2"/>
              </a:buClr>
              <a:buFont typeface="Wingdings" panose="05000000000000000000" pitchFamily="2" charset="2"/>
              <a:buChar char="v"/>
            </a:pPr>
            <a:r>
              <a:rPr lang="en-US" b="1" dirty="0" smtClean="0">
                <a:latin typeface="+mn-lt"/>
              </a:rPr>
              <a:t>21,900 at non-academic institutions (63%)</a:t>
            </a:r>
          </a:p>
          <a:p>
            <a:pPr marL="914400" lvl="1" indent="-457200">
              <a:buClr>
                <a:schemeClr val="accent2"/>
              </a:buClr>
              <a:buFont typeface="Arial" panose="020B0604020202020204" pitchFamily="34" charset="0"/>
              <a:buChar char="•"/>
            </a:pPr>
            <a:r>
              <a:rPr lang="en-US" dirty="0" smtClean="0">
                <a:latin typeface="+mn-lt"/>
              </a:rPr>
              <a:t>17,200 at private (49%)</a:t>
            </a:r>
          </a:p>
          <a:p>
            <a:pPr marL="914400" lvl="1" indent="-457200">
              <a:buClr>
                <a:schemeClr val="accent2"/>
              </a:buClr>
              <a:buFont typeface="Arial" panose="020B0604020202020204" pitchFamily="34" charset="0"/>
              <a:buChar char="•"/>
            </a:pPr>
            <a:r>
              <a:rPr lang="en-US" dirty="0" smtClean="0">
                <a:latin typeface="+mn-lt"/>
              </a:rPr>
              <a:t>3,500 at government (10%)</a:t>
            </a:r>
          </a:p>
          <a:p>
            <a:pPr marL="914400" lvl="1" indent="-457200">
              <a:buClr>
                <a:schemeClr val="accent2"/>
              </a:buClr>
              <a:buFont typeface="Arial" panose="020B0604020202020204" pitchFamily="34" charset="0"/>
              <a:buChar char="•"/>
            </a:pPr>
            <a:r>
              <a:rPr lang="en-US" dirty="0" smtClean="0">
                <a:latin typeface="+mn-lt"/>
              </a:rPr>
              <a:t>1,200 self-employed (3%)</a:t>
            </a:r>
          </a:p>
          <a:p>
            <a:pPr marL="342900" indent="-342900">
              <a:buFont typeface="Wingdings" panose="05000000000000000000" pitchFamily="2" charset="2"/>
              <a:buChar char="v"/>
            </a:pPr>
            <a:endParaRPr lang="en-US" dirty="0"/>
          </a:p>
          <a:p>
            <a:r>
              <a:rPr lang="en-US" sz="1600" dirty="0" smtClean="0">
                <a:latin typeface="+mn-lt"/>
              </a:rPr>
              <a:t>Characteristics </a:t>
            </a:r>
            <a:r>
              <a:rPr lang="en-US" sz="1600" dirty="0">
                <a:latin typeface="+mn-lt"/>
              </a:rPr>
              <a:t>of Doctoral Scientists and Engineers in the United </a:t>
            </a:r>
            <a:r>
              <a:rPr lang="en-US" sz="1600" dirty="0" smtClean="0">
                <a:latin typeface="+mn-lt"/>
              </a:rPr>
              <a:t>States: 2008; Tables 2, 8</a:t>
            </a:r>
            <a:endParaRPr lang="en-US" sz="1600" dirty="0">
              <a:latin typeface="+mn-lt"/>
            </a:endParaRPr>
          </a:p>
          <a:p>
            <a:r>
              <a:rPr lang="en-US" sz="1600" dirty="0">
                <a:latin typeface="+mn-lt"/>
                <a:hlinkClick r:id="rId2"/>
              </a:rPr>
              <a:t>http://www.nsf.gov/statistics/nsf13302/pdf/nsf13302.pdf</a:t>
            </a:r>
            <a:endParaRPr lang="en-US" sz="1600" dirty="0">
              <a:latin typeface="+mn-lt"/>
            </a:endParaRPr>
          </a:p>
        </p:txBody>
      </p:sp>
    </p:spTree>
    <p:extLst>
      <p:ext uri="{BB962C8B-B14F-4D97-AF65-F5344CB8AC3E}">
        <p14:creationId xmlns:p14="http://schemas.microsoft.com/office/powerpoint/2010/main" val="34877335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315200" cy="533400"/>
          </a:xfrm>
        </p:spPr>
        <p:txBody>
          <a:bodyPr/>
          <a:lstStyle/>
          <a:p>
            <a:r>
              <a:rPr lang="en-US" dirty="0" smtClean="0"/>
              <a:t>Physics Doctorates Initial Employment (AIP)</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45</a:t>
            </a:fld>
            <a:endParaRPr lang="en-US" dirty="0"/>
          </a:p>
        </p:txBody>
      </p:sp>
      <p:sp>
        <p:nvSpPr>
          <p:cNvPr id="5" name="Content Placeholder 4"/>
          <p:cNvSpPr>
            <a:spLocks noGrp="1"/>
          </p:cNvSpPr>
          <p:nvPr>
            <p:ph idx="1"/>
          </p:nvPr>
        </p:nvSpPr>
        <p:spPr>
          <a:xfrm>
            <a:off x="457200" y="1295400"/>
            <a:ext cx="7848600" cy="3505200"/>
          </a:xfrm>
        </p:spPr>
        <p:txBody>
          <a:bodyPr/>
          <a:lstStyle/>
          <a:p>
            <a:r>
              <a:rPr lang="en-US" dirty="0" smtClean="0"/>
              <a:t>Potentially permanent positions accepted by PhD classes of 2009 &amp; 2010</a:t>
            </a:r>
          </a:p>
          <a:p>
            <a:pPr lvl="1"/>
            <a:r>
              <a:rPr lang="en-US" dirty="0"/>
              <a:t>Academic: 23</a:t>
            </a:r>
            <a:r>
              <a:rPr lang="en-US" dirty="0" smtClean="0"/>
              <a:t>%</a:t>
            </a:r>
          </a:p>
          <a:p>
            <a:pPr lvl="1"/>
            <a:r>
              <a:rPr lang="en-US" dirty="0"/>
              <a:t>Private sector: 57%</a:t>
            </a:r>
          </a:p>
          <a:p>
            <a:pPr lvl="1"/>
            <a:r>
              <a:rPr lang="en-US" dirty="0"/>
              <a:t>Government: 16%</a:t>
            </a:r>
          </a:p>
          <a:p>
            <a:pPr lvl="1"/>
            <a:r>
              <a:rPr lang="en-US" dirty="0"/>
              <a:t>Other: 4%</a:t>
            </a:r>
          </a:p>
          <a:p>
            <a:pPr lvl="1"/>
            <a:r>
              <a:rPr lang="en-US" dirty="0" smtClean="0"/>
              <a:t>N=365</a:t>
            </a:r>
            <a:endParaRPr lang="en-US" dirty="0"/>
          </a:p>
          <a:p>
            <a:pPr lvl="1"/>
            <a:endParaRPr lang="en-US" dirty="0" smtClean="0"/>
          </a:p>
          <a:p>
            <a:pPr marL="457200" lvl="1" indent="0">
              <a:buNone/>
            </a:pPr>
            <a:r>
              <a:rPr lang="en-US" sz="1600" dirty="0" smtClean="0"/>
              <a:t>Table 1 at: </a:t>
            </a:r>
            <a:r>
              <a:rPr lang="en-US" sz="1600" dirty="0">
                <a:hlinkClick r:id="rId2"/>
              </a:rPr>
              <a:t>http://www.aip.org/sites/default/files/statistics/employment/phdinitemp-p-10.pdf</a:t>
            </a:r>
            <a:endParaRPr lang="en-US" sz="1600" dirty="0"/>
          </a:p>
        </p:txBody>
      </p:sp>
    </p:spTree>
    <p:extLst>
      <p:ext uri="{BB962C8B-B14F-4D97-AF65-F5344CB8AC3E}">
        <p14:creationId xmlns:p14="http://schemas.microsoft.com/office/powerpoint/2010/main" val="678570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Largest employers as of 1998 – </a:t>
            </a:r>
            <a:br>
              <a:rPr lang="en-US" dirty="0" smtClean="0"/>
            </a:br>
            <a:r>
              <a:rPr lang="en-US" dirty="0" smtClean="0"/>
              <a:t>most recent AIP survey!</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46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66251332"/>
              </p:ext>
            </p:extLst>
          </p:nvPr>
        </p:nvGraphicFramePr>
        <p:xfrm>
          <a:off x="1752600" y="1219200"/>
          <a:ext cx="5802850" cy="4558134"/>
        </p:xfrm>
        <a:graphic>
          <a:graphicData uri="http://schemas.openxmlformats.org/drawingml/2006/table">
            <a:tbl>
              <a:tblPr/>
              <a:tblGrid>
                <a:gridCol w="2901425"/>
                <a:gridCol w="2901425"/>
              </a:tblGrid>
              <a:tr h="326762">
                <a:tc gridSpan="2">
                  <a:txBody>
                    <a:bodyPr/>
                    <a:lstStyle/>
                    <a:p>
                      <a:pPr algn="ctr" fontAlgn="t"/>
                      <a:r>
                        <a:rPr lang="en-US" sz="1800" b="1" dirty="0">
                          <a:solidFill>
                            <a:srgbClr val="006699"/>
                          </a:solidFill>
                          <a:effectLst/>
                        </a:rPr>
                        <a:t>Largest 19 Employers*</a:t>
                      </a:r>
                    </a:p>
                  </a:txBody>
                  <a:tcPr marL="28169" marR="28169" marT="28169" marB="28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endParaRPr lang="en-US"/>
                    </a:p>
                  </a:txBody>
                  <a:tcPr/>
                </a:tc>
              </a:tr>
              <a:tr h="3571851">
                <a:tc>
                  <a:txBody>
                    <a:bodyPr/>
                    <a:lstStyle/>
                    <a:p>
                      <a:pPr algn="ctr" fontAlgn="t"/>
                      <a:r>
                        <a:rPr lang="en-US" sz="1800" dirty="0">
                          <a:effectLst/>
                        </a:rPr>
                        <a:t>Raytheon Corporation</a:t>
                      </a:r>
                      <a:br>
                        <a:rPr lang="en-US" sz="1800" dirty="0">
                          <a:effectLst/>
                        </a:rPr>
                      </a:br>
                      <a:r>
                        <a:rPr lang="en-US" sz="1800" dirty="0">
                          <a:effectLst/>
                        </a:rPr>
                        <a:t>IBM</a:t>
                      </a:r>
                      <a:br>
                        <a:rPr lang="en-US" sz="1800" dirty="0">
                          <a:effectLst/>
                        </a:rPr>
                      </a:br>
                      <a:r>
                        <a:rPr lang="en-US" sz="1800" dirty="0">
                          <a:effectLst/>
                        </a:rPr>
                        <a:t>Lockheed Martin Corporation</a:t>
                      </a:r>
                      <a:br>
                        <a:rPr lang="en-US" sz="1800" dirty="0">
                          <a:effectLst/>
                        </a:rPr>
                      </a:br>
                      <a:r>
                        <a:rPr lang="en-US" sz="1800" dirty="0">
                          <a:effectLst/>
                        </a:rPr>
                        <a:t>Lucent Technologies</a:t>
                      </a:r>
                      <a:br>
                        <a:rPr lang="en-US" sz="1800" dirty="0">
                          <a:effectLst/>
                        </a:rPr>
                      </a:br>
                      <a:r>
                        <a:rPr lang="en-US" sz="1800" dirty="0">
                          <a:effectLst/>
                        </a:rPr>
                        <a:t>Boeing Company</a:t>
                      </a:r>
                      <a:br>
                        <a:rPr lang="en-US" sz="1800" dirty="0">
                          <a:effectLst/>
                        </a:rPr>
                      </a:br>
                      <a:r>
                        <a:rPr lang="en-US" sz="1800" dirty="0">
                          <a:effectLst/>
                        </a:rPr>
                        <a:t>Eastman Kodak Company</a:t>
                      </a:r>
                      <a:br>
                        <a:rPr lang="en-US" sz="1800" dirty="0">
                          <a:effectLst/>
                        </a:rPr>
                      </a:br>
                      <a:r>
                        <a:rPr lang="en-US" sz="1800" dirty="0">
                          <a:effectLst/>
                        </a:rPr>
                        <a:t>Science Applications International Corporation</a:t>
                      </a:r>
                      <a:br>
                        <a:rPr lang="en-US" sz="1800" dirty="0">
                          <a:effectLst/>
                        </a:rPr>
                      </a:br>
                      <a:r>
                        <a:rPr lang="en-US" sz="1800" dirty="0">
                          <a:effectLst/>
                        </a:rPr>
                        <a:t>General Atomics</a:t>
                      </a:r>
                      <a:br>
                        <a:rPr lang="en-US" sz="1800" dirty="0">
                          <a:effectLst/>
                        </a:rPr>
                      </a:br>
                      <a:r>
                        <a:rPr lang="en-US" sz="1800" dirty="0">
                          <a:effectLst/>
                        </a:rPr>
                        <a:t>Hewlett-Packard Company</a:t>
                      </a:r>
                    </a:p>
                  </a:txBody>
                  <a:tcPr marL="28169" marR="28169" marT="28169" marB="28169">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t"/>
                      <a:r>
                        <a:rPr lang="en-US" sz="1800" dirty="0">
                          <a:effectLst/>
                        </a:rPr>
                        <a:t>Northrop Grumman Corporation</a:t>
                      </a:r>
                      <a:br>
                        <a:rPr lang="en-US" sz="1800" dirty="0">
                          <a:effectLst/>
                        </a:rPr>
                      </a:br>
                      <a:r>
                        <a:rPr lang="en-US" sz="1800" dirty="0" smtClean="0">
                          <a:effectLst/>
                        </a:rPr>
                        <a:t>AT T</a:t>
                      </a:r>
                      <a:r>
                        <a:rPr lang="en-US" sz="1800" dirty="0">
                          <a:effectLst/>
                        </a:rPr>
                        <a:t/>
                      </a:r>
                      <a:br>
                        <a:rPr lang="en-US" sz="1800" dirty="0">
                          <a:effectLst/>
                        </a:rPr>
                      </a:br>
                      <a:r>
                        <a:rPr lang="en-US" sz="1800" dirty="0">
                          <a:effectLst/>
                        </a:rPr>
                        <a:t>Schlumberger Limited</a:t>
                      </a:r>
                      <a:br>
                        <a:rPr lang="en-US" sz="1800" dirty="0">
                          <a:effectLst/>
                        </a:rPr>
                      </a:br>
                      <a:r>
                        <a:rPr lang="en-US" sz="1800" dirty="0">
                          <a:effectLst/>
                        </a:rPr>
                        <a:t>Motorola Incorporated</a:t>
                      </a:r>
                      <a:br>
                        <a:rPr lang="en-US" sz="1800" dirty="0">
                          <a:effectLst/>
                        </a:rPr>
                      </a:br>
                      <a:r>
                        <a:rPr lang="en-US" sz="1800" dirty="0">
                          <a:effectLst/>
                        </a:rPr>
                        <a:t>Rockwell International Corporation</a:t>
                      </a:r>
                      <a:br>
                        <a:rPr lang="en-US" sz="1800" dirty="0">
                          <a:effectLst/>
                        </a:rPr>
                      </a:br>
                      <a:r>
                        <a:rPr lang="en-US" sz="1800" dirty="0">
                          <a:effectLst/>
                        </a:rPr>
                        <a:t>Seagate Technologies</a:t>
                      </a:r>
                      <a:br>
                        <a:rPr lang="en-US" sz="1800" dirty="0">
                          <a:effectLst/>
                        </a:rPr>
                      </a:br>
                      <a:r>
                        <a:rPr lang="en-US" sz="1800" i="1" dirty="0" err="1">
                          <a:effectLst/>
                        </a:rPr>
                        <a:t>Osram</a:t>
                      </a:r>
                      <a:r>
                        <a:rPr lang="en-US" sz="1800" i="1" dirty="0">
                          <a:effectLst/>
                        </a:rPr>
                        <a:t> Sylvania</a:t>
                      </a:r>
                      <a:r>
                        <a:rPr lang="en-US" sz="1800" dirty="0">
                          <a:effectLst/>
                        </a:rPr>
                        <a:t/>
                      </a:r>
                      <a:br>
                        <a:rPr lang="en-US" sz="1800" dirty="0">
                          <a:effectLst/>
                        </a:rPr>
                      </a:br>
                      <a:r>
                        <a:rPr lang="en-US" sz="1800" dirty="0">
                          <a:effectLst/>
                        </a:rPr>
                        <a:t>Maxwell Optical Industries</a:t>
                      </a:r>
                      <a:br>
                        <a:rPr lang="en-US" sz="1800" dirty="0">
                          <a:effectLst/>
                        </a:rPr>
                      </a:br>
                      <a:r>
                        <a:rPr lang="en-US" sz="1800" dirty="0">
                          <a:effectLst/>
                        </a:rPr>
                        <a:t>Varian Associates</a:t>
                      </a:r>
                      <a:br>
                        <a:rPr lang="en-US" sz="1800" dirty="0">
                          <a:effectLst/>
                        </a:rPr>
                      </a:br>
                      <a:r>
                        <a:rPr lang="en-US" sz="1800" dirty="0">
                          <a:effectLst/>
                        </a:rPr>
                        <a:t>3M Company</a:t>
                      </a:r>
                    </a:p>
                  </a:txBody>
                  <a:tcPr marL="28169" marR="28169" marT="28169" marB="28169">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597186">
                <a:tc gridSpan="2">
                  <a:txBody>
                    <a:bodyPr/>
                    <a:lstStyle/>
                    <a:p>
                      <a:pPr algn="ctr" fontAlgn="t"/>
                      <a:r>
                        <a:rPr lang="en-US" sz="1800" i="1" dirty="0">
                          <a:effectLst/>
                        </a:rPr>
                        <a:t>* The above companies employ 30% of industrially-employed PhD physicist members.</a:t>
                      </a:r>
                      <a:endParaRPr lang="en-US" sz="1800" dirty="0">
                        <a:effectLst/>
                      </a:endParaRPr>
                    </a:p>
                  </a:txBody>
                  <a:tcPr marL="28169" marR="28169" marT="28169" marB="281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r>
            </a:tbl>
          </a:graphicData>
        </a:graphic>
      </p:graphicFrame>
      <p:sp>
        <p:nvSpPr>
          <p:cNvPr id="5" name="Rectangle 1"/>
          <p:cNvSpPr>
            <a:spLocks noChangeArrowheads="1"/>
          </p:cNvSpPr>
          <p:nvPr/>
        </p:nvSpPr>
        <p:spPr bwMode="auto">
          <a:xfrm>
            <a:off x="457201" y="5867400"/>
            <a:ext cx="2743200" cy="36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2849" rIns="0" bIns="42849"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1" u="none" strike="noStrike" cap="none" normalizeH="0" baseline="0" dirty="0" smtClean="0">
                <a:ln>
                  <a:noFill/>
                </a:ln>
                <a:solidFill>
                  <a:srgbClr val="000000"/>
                </a:solidFill>
                <a:effectLst/>
                <a:latin typeface="Arial" pitchFamily="34" charset="0"/>
                <a:cs typeface="Arial" pitchFamily="34" charset="0"/>
              </a:rPr>
              <a:t>SOURCE: AIP Membership Sample Survey, 1998</a:t>
            </a:r>
            <a:r>
              <a:rPr kumimoji="0" lang="en-US" altLang="en-US" sz="900" b="0" i="0" u="none" strike="noStrike" cap="none" normalizeH="0" baseline="0" dirty="0" smtClean="0">
                <a:ln>
                  <a:noFill/>
                </a:ln>
                <a:solidFill>
                  <a:srgbClr val="000000"/>
                </a:solidFill>
                <a:effectLst/>
                <a:latin typeface="Arial" pitchFamily="34" charset="0"/>
                <a:cs typeface="Arial" pitchFamily="34" charset="0"/>
              </a:rPr>
              <a:t/>
            </a:r>
            <a:br>
              <a:rPr kumimoji="0" lang="en-US" altLang="en-US" sz="900" b="0" i="0" u="none" strike="noStrike" cap="none" normalizeH="0" baseline="0" dirty="0" smtClean="0">
                <a:ln>
                  <a:noFill/>
                </a:ln>
                <a:solidFill>
                  <a:srgbClr val="000000"/>
                </a:solidFill>
                <a:effectLst/>
                <a:latin typeface="Arial" pitchFamily="34" charset="0"/>
                <a:cs typeface="Arial" pitchFamily="34" charset="0"/>
              </a:rPr>
            </a:br>
            <a:r>
              <a:rPr kumimoji="0" lang="en-US" altLang="en-US" sz="900" b="0"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639943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Findings</a:t>
            </a:r>
            <a:endParaRPr lang="en-US" dirty="0"/>
          </a:p>
        </p:txBody>
      </p:sp>
      <p:sp>
        <p:nvSpPr>
          <p:cNvPr id="3" name="Content Placeholder 2"/>
          <p:cNvSpPr>
            <a:spLocks noGrp="1"/>
          </p:cNvSpPr>
          <p:nvPr>
            <p:ph idx="1"/>
          </p:nvPr>
        </p:nvSpPr>
        <p:spPr>
          <a:xfrm>
            <a:off x="533400" y="1219200"/>
            <a:ext cx="8229600" cy="4495800"/>
          </a:xfrm>
        </p:spPr>
        <p:txBody>
          <a:bodyPr/>
          <a:lstStyle/>
          <a:p>
            <a:r>
              <a:rPr lang="en-US" sz="2400" dirty="0" smtClean="0"/>
              <a:t>Provide career information and guidance</a:t>
            </a:r>
          </a:p>
          <a:p>
            <a:pPr lvl="1"/>
            <a:r>
              <a:rPr lang="en-US" dirty="0" smtClean="0"/>
              <a:t>Faculty should educate both themselves and students about non-academic career paths  and employment statistics</a:t>
            </a:r>
          </a:p>
          <a:p>
            <a:pPr lvl="1"/>
            <a:r>
              <a:rPr lang="en-US" b="1" dirty="0" smtClean="0">
                <a:solidFill>
                  <a:srgbClr val="00B050"/>
                </a:solidFill>
              </a:rPr>
              <a:t>Invite speakers/alumni from local industries (Thank you!)</a:t>
            </a:r>
          </a:p>
          <a:p>
            <a:pPr lvl="1"/>
            <a:r>
              <a:rPr lang="en-US" dirty="0" smtClean="0"/>
              <a:t>Resumes and letters of recommendation should reflect broadly on what students can do</a:t>
            </a:r>
          </a:p>
          <a:p>
            <a:pPr lvl="1"/>
            <a:r>
              <a:rPr lang="en-US" dirty="0" smtClean="0"/>
              <a:t>Provide skills that are broadly valued in industry</a:t>
            </a:r>
          </a:p>
          <a:p>
            <a:pPr lvl="1"/>
            <a:r>
              <a:rPr lang="en-US" b="1" i="1" dirty="0" smtClean="0"/>
              <a:t>Departments should </a:t>
            </a:r>
            <a:r>
              <a:rPr lang="en-US" b="1" i="1" u="sng" dirty="0" smtClean="0"/>
              <a:t>intentionally</a:t>
            </a:r>
            <a:r>
              <a:rPr lang="en-US" b="1" i="1" dirty="0" smtClean="0"/>
              <a:t> provide preparation for non-academic careers</a:t>
            </a:r>
            <a:endParaRPr lang="en-US" dirty="0" smtClean="0"/>
          </a:p>
          <a:p>
            <a:pPr marL="457200" lvl="1" indent="0">
              <a:buNone/>
            </a:pP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47</a:t>
            </a:fld>
            <a:endParaRPr lang="en-US" dirty="0"/>
          </a:p>
        </p:txBody>
      </p:sp>
    </p:spTree>
    <p:extLst>
      <p:ext uri="{BB962C8B-B14F-4D97-AF65-F5344CB8AC3E}">
        <p14:creationId xmlns:p14="http://schemas.microsoft.com/office/powerpoint/2010/main" val="23147617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Findings</a:t>
            </a:r>
            <a:endParaRPr lang="en-US" dirty="0"/>
          </a:p>
        </p:txBody>
      </p:sp>
      <p:sp>
        <p:nvSpPr>
          <p:cNvPr id="3" name="Content Placeholder 2"/>
          <p:cNvSpPr>
            <a:spLocks noGrp="1"/>
          </p:cNvSpPr>
          <p:nvPr>
            <p:ph idx="1"/>
          </p:nvPr>
        </p:nvSpPr>
        <p:spPr>
          <a:xfrm>
            <a:off x="533400" y="1219200"/>
            <a:ext cx="7848600" cy="4495800"/>
          </a:xfrm>
        </p:spPr>
        <p:txBody>
          <a:bodyPr/>
          <a:lstStyle/>
          <a:p>
            <a:r>
              <a:rPr lang="en-US" sz="2400" dirty="0" smtClean="0"/>
              <a:t>Expert learning and innovation skills</a:t>
            </a:r>
          </a:p>
          <a:p>
            <a:pPr lvl="1"/>
            <a:r>
              <a:rPr lang="en-US" dirty="0" smtClean="0"/>
              <a:t>Apply existing knowledge to new situations – engineering/applied focus</a:t>
            </a:r>
          </a:p>
          <a:p>
            <a:pPr lvl="1"/>
            <a:r>
              <a:rPr lang="en-US" dirty="0" smtClean="0"/>
              <a:t>Solve well defined and ill-defined problems</a:t>
            </a:r>
          </a:p>
          <a:p>
            <a:pPr lvl="1"/>
            <a:r>
              <a:rPr lang="en-US" dirty="0" smtClean="0"/>
              <a:t>Use software, toolsets common in industry, statistics </a:t>
            </a:r>
          </a:p>
          <a:p>
            <a:pPr lvl="1"/>
            <a:r>
              <a:rPr lang="en-US" dirty="0" smtClean="0"/>
              <a:t>Exposure to intellectual property</a:t>
            </a:r>
          </a:p>
          <a:p>
            <a:pPr lvl="1"/>
            <a:r>
              <a:rPr lang="en-US" b="1" i="1" dirty="0" smtClean="0"/>
              <a:t>Graduate classes can include more modern applications and connections</a:t>
            </a:r>
          </a:p>
          <a:p>
            <a:endParaRPr lang="en-US" dirty="0" smtClean="0"/>
          </a:p>
          <a:p>
            <a:pPr marL="457200" lvl="1" indent="0">
              <a:buNone/>
            </a:pP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48</a:t>
            </a:fld>
            <a:endParaRPr lang="en-US" dirty="0"/>
          </a:p>
        </p:txBody>
      </p:sp>
    </p:spTree>
    <p:extLst>
      <p:ext uri="{BB962C8B-B14F-4D97-AF65-F5344CB8AC3E}">
        <p14:creationId xmlns:p14="http://schemas.microsoft.com/office/powerpoint/2010/main" val="31603140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Findings</a:t>
            </a:r>
            <a:endParaRPr lang="en-US" dirty="0"/>
          </a:p>
        </p:txBody>
      </p:sp>
      <p:sp>
        <p:nvSpPr>
          <p:cNvPr id="3" name="Content Placeholder 2"/>
          <p:cNvSpPr>
            <a:spLocks noGrp="1"/>
          </p:cNvSpPr>
          <p:nvPr>
            <p:ph idx="1"/>
          </p:nvPr>
        </p:nvSpPr>
        <p:spPr>
          <a:xfrm>
            <a:off x="609600" y="1295400"/>
            <a:ext cx="7848600" cy="4495800"/>
          </a:xfrm>
        </p:spPr>
        <p:txBody>
          <a:bodyPr/>
          <a:lstStyle/>
          <a:p>
            <a:r>
              <a:rPr lang="en-US" sz="2400" dirty="0" smtClean="0"/>
              <a:t>Leadership</a:t>
            </a:r>
          </a:p>
          <a:p>
            <a:pPr lvl="1"/>
            <a:r>
              <a:rPr lang="en-US" dirty="0" smtClean="0"/>
              <a:t>Conceptualizing and planning projects</a:t>
            </a:r>
          </a:p>
          <a:p>
            <a:pPr lvl="1"/>
            <a:r>
              <a:rPr lang="en-US" dirty="0" smtClean="0"/>
              <a:t>Focus team on attaining goals</a:t>
            </a:r>
          </a:p>
          <a:p>
            <a:pPr lvl="1"/>
            <a:r>
              <a:rPr lang="en-US" dirty="0" smtClean="0"/>
              <a:t>Keep team and stakeholders informed</a:t>
            </a:r>
          </a:p>
          <a:p>
            <a:pPr lvl="1"/>
            <a:r>
              <a:rPr lang="en-US" b="1" i="1" dirty="0" smtClean="0"/>
              <a:t>Graduate students can develop leadership</a:t>
            </a:r>
          </a:p>
          <a:p>
            <a:pPr lvl="2"/>
            <a:r>
              <a:rPr lang="en-US" sz="2400" i="1" dirty="0" smtClean="0"/>
              <a:t> </a:t>
            </a:r>
            <a:r>
              <a:rPr lang="en-US" sz="2400" b="1" i="1" dirty="0" smtClean="0"/>
              <a:t>Leading their thesis research</a:t>
            </a:r>
          </a:p>
          <a:p>
            <a:pPr lvl="2"/>
            <a:r>
              <a:rPr lang="en-US" sz="2400" b="1" i="1" dirty="0" smtClean="0"/>
              <a:t> Mentor junior graduate students and undergraduates assisting with their PhD</a:t>
            </a:r>
          </a:p>
          <a:p>
            <a:pPr lvl="2"/>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49</a:t>
            </a:fld>
            <a:endParaRPr lang="en-US" dirty="0"/>
          </a:p>
        </p:txBody>
      </p:sp>
    </p:spTree>
    <p:extLst>
      <p:ext uri="{BB962C8B-B14F-4D97-AF65-F5344CB8AC3E}">
        <p14:creationId xmlns:p14="http://schemas.microsoft.com/office/powerpoint/2010/main" val="3634693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7551224-FD60-4139-A64C-4783D7EB95AA}" type="slidenum">
              <a:rPr lang="en-US"/>
              <a:pPr/>
              <a:t>5</a:t>
            </a:fld>
            <a:endParaRPr lang="en-US" dirty="0"/>
          </a:p>
        </p:txBody>
      </p:sp>
      <p:sp>
        <p:nvSpPr>
          <p:cNvPr id="176130" name="Rectangle 2"/>
          <p:cNvSpPr>
            <a:spLocks noGrp="1" noChangeArrowheads="1"/>
          </p:cNvSpPr>
          <p:nvPr>
            <p:ph type="title"/>
          </p:nvPr>
        </p:nvSpPr>
        <p:spPr>
          <a:xfrm>
            <a:off x="228600" y="152400"/>
            <a:ext cx="8686800" cy="762000"/>
          </a:xfrm>
          <a:noFill/>
          <a:ln/>
        </p:spPr>
        <p:txBody>
          <a:bodyPr/>
          <a:lstStyle/>
          <a:p>
            <a:r>
              <a:rPr lang="en-US" sz="2400" dirty="0" smtClean="0"/>
              <a:t>Graphite and intercalated graphite fibers- </a:t>
            </a:r>
            <a:br>
              <a:rPr lang="en-US" sz="2400" dirty="0" smtClean="0"/>
            </a:br>
            <a:r>
              <a:rPr lang="en-US" sz="2400" dirty="0" smtClean="0"/>
              <a:t>potential </a:t>
            </a:r>
            <a:r>
              <a:rPr lang="en-US" sz="2400" dirty="0"/>
              <a:t>lightweight electrical conductors</a:t>
            </a:r>
          </a:p>
        </p:txBody>
      </p:sp>
      <p:pic>
        <p:nvPicPr>
          <p:cNvPr id="176132" name="Picture 4"/>
          <p:cNvPicPr>
            <a:picLocks noGrp="1" noChangeAspect="1" noChangeArrowheads="1"/>
          </p:cNvPicPr>
          <p:nvPr>
            <p:ph type="body" idx="1"/>
          </p:nvPr>
        </p:nvPicPr>
        <p:blipFill>
          <a:blip r:embed="rId2" cstate="print"/>
          <a:srcRect/>
          <a:stretch>
            <a:fillRect/>
          </a:stretch>
        </p:blipFill>
        <p:spPr>
          <a:xfrm>
            <a:off x="1143000" y="1066800"/>
            <a:ext cx="4724400" cy="3593135"/>
          </a:xfrm>
        </p:spPr>
      </p:pic>
      <p:sp>
        <p:nvSpPr>
          <p:cNvPr id="2" name="TextBox 1"/>
          <p:cNvSpPr txBox="1"/>
          <p:nvPr/>
        </p:nvSpPr>
        <p:spPr>
          <a:xfrm>
            <a:off x="358254" y="5486400"/>
            <a:ext cx="8686800" cy="461665"/>
          </a:xfrm>
          <a:prstGeom prst="rect">
            <a:avLst/>
          </a:prstGeom>
          <a:noFill/>
        </p:spPr>
        <p:txBody>
          <a:bodyPr wrap="square" rtlCol="0">
            <a:spAutoFit/>
          </a:bodyPr>
          <a:lstStyle/>
          <a:p>
            <a:pPr marL="342900" indent="-342900">
              <a:buFont typeface="Arial" panose="020B0604020202020204" pitchFamily="34" charset="0"/>
              <a:buChar char="•"/>
            </a:pPr>
            <a:r>
              <a:rPr lang="en-US" dirty="0" smtClean="0"/>
              <a:t>Set up low temperature high H lab to measure </a:t>
            </a:r>
            <a:r>
              <a:rPr lang="en-US" dirty="0" err="1" smtClean="0"/>
              <a:t>magnetoresistance</a:t>
            </a:r>
            <a:endParaRPr lang="en-US" dirty="0" smtClean="0"/>
          </a:p>
        </p:txBody>
      </p:sp>
      <p:sp>
        <p:nvSpPr>
          <p:cNvPr id="6" name="TextBox 5"/>
          <p:cNvSpPr txBox="1"/>
          <p:nvPr/>
        </p:nvSpPr>
        <p:spPr>
          <a:xfrm>
            <a:off x="457200" y="4782445"/>
            <a:ext cx="3124200" cy="461665"/>
          </a:xfrm>
          <a:prstGeom prst="rect">
            <a:avLst/>
          </a:prstGeom>
          <a:noFill/>
        </p:spPr>
        <p:txBody>
          <a:bodyPr wrap="square" rtlCol="0">
            <a:spAutoFit/>
          </a:bodyPr>
          <a:lstStyle/>
          <a:p>
            <a:r>
              <a:rPr lang="en-US" dirty="0" smtClean="0">
                <a:solidFill>
                  <a:srgbClr val="FF0000"/>
                </a:solidFill>
                <a:latin typeface="Calibri"/>
              </a:rPr>
              <a:t>Graduate school →</a:t>
            </a:r>
            <a:endParaRPr lang="en-US" dirty="0">
              <a:solidFill>
                <a:srgbClr val="FF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Findings</a:t>
            </a:r>
            <a:endParaRPr lang="en-US" dirty="0"/>
          </a:p>
        </p:txBody>
      </p:sp>
      <p:sp>
        <p:nvSpPr>
          <p:cNvPr id="3" name="Content Placeholder 2"/>
          <p:cNvSpPr>
            <a:spLocks noGrp="1"/>
          </p:cNvSpPr>
          <p:nvPr>
            <p:ph idx="1"/>
          </p:nvPr>
        </p:nvSpPr>
        <p:spPr>
          <a:xfrm>
            <a:off x="484909" y="1066800"/>
            <a:ext cx="8458200" cy="2590800"/>
          </a:xfrm>
        </p:spPr>
        <p:txBody>
          <a:bodyPr/>
          <a:lstStyle/>
          <a:p>
            <a:r>
              <a:rPr lang="en-US" sz="2400" dirty="0" smtClean="0"/>
              <a:t>Project Management</a:t>
            </a:r>
          </a:p>
          <a:p>
            <a:pPr lvl="1"/>
            <a:r>
              <a:rPr lang="en-US" dirty="0" smtClean="0"/>
              <a:t>Define project scope</a:t>
            </a:r>
          </a:p>
          <a:p>
            <a:pPr lvl="1"/>
            <a:r>
              <a:rPr lang="en-US" dirty="0" smtClean="0"/>
              <a:t>Develop and follow schedule</a:t>
            </a:r>
          </a:p>
          <a:p>
            <a:pPr lvl="1"/>
            <a:r>
              <a:rPr lang="en-US" dirty="0" smtClean="0"/>
              <a:t>Develop and follow budget</a:t>
            </a:r>
          </a:p>
          <a:p>
            <a:pPr lvl="1"/>
            <a:r>
              <a:rPr lang="en-US" b="1" i="1" dirty="0" smtClean="0"/>
              <a:t>Graduate students can use their thesis research as their project (track progress to PhD)</a:t>
            </a:r>
            <a:endParaRPr lang="en-US" b="1" i="1"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50</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4064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0949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Findings</a:t>
            </a:r>
            <a:endParaRPr lang="en-US" dirty="0"/>
          </a:p>
        </p:txBody>
      </p:sp>
      <p:sp>
        <p:nvSpPr>
          <p:cNvPr id="3" name="Content Placeholder 2"/>
          <p:cNvSpPr>
            <a:spLocks noGrp="1"/>
          </p:cNvSpPr>
          <p:nvPr>
            <p:ph idx="1"/>
          </p:nvPr>
        </p:nvSpPr>
        <p:spPr>
          <a:xfrm>
            <a:off x="152400" y="1066800"/>
            <a:ext cx="8991600" cy="5791200"/>
          </a:xfrm>
        </p:spPr>
        <p:txBody>
          <a:bodyPr/>
          <a:lstStyle/>
          <a:p>
            <a:r>
              <a:rPr lang="en-US" sz="2400" dirty="0" smtClean="0"/>
              <a:t>Communication Skills</a:t>
            </a:r>
            <a:r>
              <a:rPr lang="en-US" sz="2400" dirty="0"/>
              <a:t>	</a:t>
            </a:r>
            <a:r>
              <a:rPr lang="en-US" sz="2400" dirty="0" smtClean="0"/>
              <a:t>	</a:t>
            </a:r>
          </a:p>
          <a:p>
            <a:pPr lvl="1"/>
            <a:r>
              <a:rPr lang="en-US" dirty="0" smtClean="0"/>
              <a:t>Verbal</a:t>
            </a:r>
          </a:p>
          <a:p>
            <a:pPr lvl="2"/>
            <a:r>
              <a:rPr lang="en-US" sz="2400" dirty="0" smtClean="0"/>
              <a:t> Co-workers, technicians, program managers, upper management, funding sources</a:t>
            </a:r>
          </a:p>
          <a:p>
            <a:pPr lvl="1"/>
            <a:r>
              <a:rPr lang="en-US" dirty="0" smtClean="0"/>
              <a:t>Written</a:t>
            </a:r>
          </a:p>
          <a:p>
            <a:pPr lvl="2"/>
            <a:r>
              <a:rPr lang="en-US" sz="2400" dirty="0" smtClean="0"/>
              <a:t> Monthly reports, proposals, white papers, test plans, test results, final reports</a:t>
            </a:r>
          </a:p>
          <a:p>
            <a:pPr lvl="2"/>
            <a:r>
              <a:rPr lang="en-US" sz="2400" dirty="0" smtClean="0"/>
              <a:t> Graphs and tables for technical and non-technical audiences</a:t>
            </a:r>
          </a:p>
          <a:p>
            <a:pPr lvl="1"/>
            <a:r>
              <a:rPr lang="en-US" b="1" i="1" dirty="0" smtClean="0"/>
              <a:t>Graduate students can hone these skills via thesis updates to advisors and fellow graduate students</a:t>
            </a:r>
          </a:p>
        </p:txBody>
      </p:sp>
      <p:sp>
        <p:nvSpPr>
          <p:cNvPr id="4" name="Slide Number Placeholder 3"/>
          <p:cNvSpPr>
            <a:spLocks noGrp="1"/>
          </p:cNvSpPr>
          <p:nvPr>
            <p:ph type="sldNum" sz="quarter" idx="11"/>
          </p:nvPr>
        </p:nvSpPr>
        <p:spPr/>
        <p:txBody>
          <a:bodyPr/>
          <a:lstStyle/>
          <a:p>
            <a:fld id="{24F7F4F4-E79B-43A2-9379-07F4DFBFFA36}" type="slidenum">
              <a:rPr lang="en-US" smtClean="0"/>
              <a:pPr/>
              <a:t>51</a:t>
            </a:fld>
            <a:endParaRPr lang="en-US" dirty="0"/>
          </a:p>
        </p:txBody>
      </p:sp>
    </p:spTree>
    <p:extLst>
      <p:ext uri="{BB962C8B-B14F-4D97-AF65-F5344CB8AC3E}">
        <p14:creationId xmlns:p14="http://schemas.microsoft.com/office/powerpoint/2010/main" val="36706550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Findings</a:t>
            </a:r>
            <a:endParaRPr lang="en-US" dirty="0"/>
          </a:p>
        </p:txBody>
      </p:sp>
      <p:sp>
        <p:nvSpPr>
          <p:cNvPr id="3" name="Content Placeholder 2"/>
          <p:cNvSpPr>
            <a:spLocks noGrp="1"/>
          </p:cNvSpPr>
          <p:nvPr>
            <p:ph idx="1"/>
          </p:nvPr>
        </p:nvSpPr>
        <p:spPr>
          <a:xfrm>
            <a:off x="533400" y="1219200"/>
            <a:ext cx="7848600" cy="4495800"/>
          </a:xfrm>
        </p:spPr>
        <p:txBody>
          <a:bodyPr/>
          <a:lstStyle/>
          <a:p>
            <a:r>
              <a:rPr lang="en-US" sz="2400" dirty="0" smtClean="0"/>
              <a:t>Interpersonal skills</a:t>
            </a:r>
          </a:p>
          <a:p>
            <a:pPr lvl="1"/>
            <a:r>
              <a:rPr lang="en-US" dirty="0" smtClean="0"/>
              <a:t>Work productively with a team as leader or member</a:t>
            </a:r>
          </a:p>
          <a:p>
            <a:pPr lvl="1"/>
            <a:r>
              <a:rPr lang="en-US" dirty="0" smtClean="0"/>
              <a:t>Listening skills</a:t>
            </a:r>
          </a:p>
          <a:p>
            <a:pPr lvl="1"/>
            <a:r>
              <a:rPr lang="en-US" dirty="0" smtClean="0"/>
              <a:t>Interact with customers</a:t>
            </a:r>
          </a:p>
          <a:p>
            <a:r>
              <a:rPr lang="en-US" sz="2400" i="1" dirty="0" smtClean="0"/>
              <a:t>Later stage graduate students can lead early stage graduate students and interact with funding sources</a:t>
            </a:r>
          </a:p>
          <a:p>
            <a:pPr lvl="2"/>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52</a:t>
            </a:fld>
            <a:endParaRPr lang="en-US" dirty="0"/>
          </a:p>
        </p:txBody>
      </p:sp>
    </p:spTree>
    <p:extLst>
      <p:ext uri="{BB962C8B-B14F-4D97-AF65-F5344CB8AC3E}">
        <p14:creationId xmlns:p14="http://schemas.microsoft.com/office/powerpoint/2010/main" val="38645817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Findings</a:t>
            </a:r>
            <a:endParaRPr lang="en-US" dirty="0"/>
          </a:p>
        </p:txBody>
      </p:sp>
      <p:sp>
        <p:nvSpPr>
          <p:cNvPr id="3" name="Content Placeholder 2"/>
          <p:cNvSpPr>
            <a:spLocks noGrp="1"/>
          </p:cNvSpPr>
          <p:nvPr>
            <p:ph idx="1"/>
          </p:nvPr>
        </p:nvSpPr>
        <p:spPr>
          <a:xfrm>
            <a:off x="609600" y="1295400"/>
            <a:ext cx="7848600" cy="4495800"/>
          </a:xfrm>
        </p:spPr>
        <p:txBody>
          <a:bodyPr/>
          <a:lstStyle/>
          <a:p>
            <a:r>
              <a:rPr lang="en-US" sz="2400" dirty="0" smtClean="0"/>
              <a:t>Proposal Writing</a:t>
            </a:r>
          </a:p>
          <a:p>
            <a:pPr lvl="1"/>
            <a:r>
              <a:rPr lang="en-US" dirty="0" smtClean="0"/>
              <a:t>Proposals to internal customers</a:t>
            </a:r>
          </a:p>
          <a:p>
            <a:pPr lvl="1"/>
            <a:r>
              <a:rPr lang="en-US" dirty="0" smtClean="0"/>
              <a:t>Proposals to external customers</a:t>
            </a:r>
          </a:p>
          <a:p>
            <a:pPr lvl="1"/>
            <a:r>
              <a:rPr lang="en-US" dirty="0" smtClean="0"/>
              <a:t>Develop planning, research, and writing skills</a:t>
            </a:r>
          </a:p>
          <a:p>
            <a:r>
              <a:rPr lang="en-US" sz="2400" i="1" dirty="0" smtClean="0"/>
              <a:t>Graduate students can:</a:t>
            </a:r>
          </a:p>
          <a:p>
            <a:pPr lvl="1"/>
            <a:r>
              <a:rPr lang="en-US" b="1" i="1" dirty="0" smtClean="0"/>
              <a:t>Assist their professors in proposal writing early in their research</a:t>
            </a:r>
          </a:p>
          <a:p>
            <a:pPr lvl="1"/>
            <a:r>
              <a:rPr lang="en-US" b="1" i="1" dirty="0" smtClean="0"/>
              <a:t>Take leadership role in proposal writing later in their research</a:t>
            </a:r>
            <a:endParaRPr lang="en-US" b="1" i="1"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53</a:t>
            </a:fld>
            <a:endParaRPr lang="en-US" dirty="0"/>
          </a:p>
        </p:txBody>
      </p:sp>
    </p:spTree>
    <p:extLst>
      <p:ext uri="{BB962C8B-B14F-4D97-AF65-F5344CB8AC3E}">
        <p14:creationId xmlns:p14="http://schemas.microsoft.com/office/powerpoint/2010/main" val="2678238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Findings</a:t>
            </a:r>
            <a:endParaRPr lang="en-US" dirty="0"/>
          </a:p>
        </p:txBody>
      </p:sp>
      <p:sp>
        <p:nvSpPr>
          <p:cNvPr id="3" name="Content Placeholder 2"/>
          <p:cNvSpPr>
            <a:spLocks noGrp="1"/>
          </p:cNvSpPr>
          <p:nvPr>
            <p:ph idx="1"/>
          </p:nvPr>
        </p:nvSpPr>
        <p:spPr>
          <a:xfrm>
            <a:off x="533400" y="1143000"/>
            <a:ext cx="7848600" cy="4495800"/>
          </a:xfrm>
        </p:spPr>
        <p:txBody>
          <a:bodyPr/>
          <a:lstStyle/>
          <a:p>
            <a:r>
              <a:rPr lang="en-US" sz="2400" dirty="0" smtClean="0"/>
              <a:t>Industrial Research Experiences and Connections</a:t>
            </a:r>
          </a:p>
          <a:p>
            <a:pPr lvl="1"/>
            <a:r>
              <a:rPr lang="en-US" dirty="0" smtClean="0"/>
              <a:t>Connections with industry: research collaborations/internships provide students with better understanding of non-academic careers</a:t>
            </a:r>
          </a:p>
          <a:p>
            <a:pPr lvl="1"/>
            <a:r>
              <a:rPr lang="en-US" dirty="0" smtClean="0"/>
              <a:t>Need to value a broad range of career paths</a:t>
            </a:r>
          </a:p>
          <a:p>
            <a:r>
              <a:rPr lang="en-US" sz="2400" dirty="0" smtClean="0"/>
              <a:t>Possibly connect with engineering or business schools for professional skills training</a:t>
            </a:r>
          </a:p>
          <a:p>
            <a:pPr marL="0" indent="0">
              <a:buNone/>
            </a:pPr>
            <a:endParaRPr lang="en-US" sz="24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54</a:t>
            </a:fld>
            <a:endParaRPr lang="en-US" dirty="0"/>
          </a:p>
        </p:txBody>
      </p:sp>
    </p:spTree>
    <p:extLst>
      <p:ext uri="{BB962C8B-B14F-4D97-AF65-F5344CB8AC3E}">
        <p14:creationId xmlns:p14="http://schemas.microsoft.com/office/powerpoint/2010/main" val="31561760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Findings</a:t>
            </a:r>
            <a:endParaRPr lang="en-US" dirty="0"/>
          </a:p>
        </p:txBody>
      </p:sp>
      <p:sp>
        <p:nvSpPr>
          <p:cNvPr id="3" name="Content Placeholder 2"/>
          <p:cNvSpPr>
            <a:spLocks noGrp="1"/>
          </p:cNvSpPr>
          <p:nvPr>
            <p:ph idx="1"/>
          </p:nvPr>
        </p:nvSpPr>
        <p:spPr/>
        <p:txBody>
          <a:bodyPr/>
          <a:lstStyle/>
          <a:p>
            <a:r>
              <a:rPr lang="en-US" sz="2400" dirty="0" smtClean="0"/>
              <a:t>Professional masters programs include many business/professional skills</a:t>
            </a:r>
          </a:p>
          <a:p>
            <a:r>
              <a:rPr lang="en-US" sz="2400" dirty="0" smtClean="0"/>
              <a:t>PhD programs could use professional masters programs as template</a:t>
            </a:r>
          </a:p>
        </p:txBody>
      </p:sp>
      <p:sp>
        <p:nvSpPr>
          <p:cNvPr id="4" name="Slide Number Placeholder 3"/>
          <p:cNvSpPr>
            <a:spLocks noGrp="1"/>
          </p:cNvSpPr>
          <p:nvPr>
            <p:ph type="sldNum" sz="quarter" idx="11"/>
          </p:nvPr>
        </p:nvSpPr>
        <p:spPr/>
        <p:txBody>
          <a:bodyPr/>
          <a:lstStyle/>
          <a:p>
            <a:fld id="{24F7F4F4-E79B-43A2-9379-07F4DFBFFA36}" type="slidenum">
              <a:rPr lang="en-US" smtClean="0"/>
              <a:pPr/>
              <a:t>55</a:t>
            </a:fld>
            <a:endParaRPr lang="en-US" dirty="0"/>
          </a:p>
        </p:txBody>
      </p:sp>
    </p:spTree>
    <p:extLst>
      <p:ext uri="{BB962C8B-B14F-4D97-AF65-F5344CB8AC3E}">
        <p14:creationId xmlns:p14="http://schemas.microsoft.com/office/powerpoint/2010/main" val="38217035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 in </a:t>
            </a:r>
            <a:r>
              <a:rPr lang="en-US" dirty="0" err="1" smtClean="0"/>
              <a:t>ScienceWorks</a:t>
            </a:r>
            <a:r>
              <a:rPr lang="en-US" dirty="0" smtClean="0"/>
              <a:t> at Carthage College</a:t>
            </a:r>
            <a:endParaRPr lang="en-US" dirty="0"/>
          </a:p>
        </p:txBody>
      </p:sp>
      <p:pic>
        <p:nvPicPr>
          <p:cNvPr id="4" name="Picture 2"/>
          <p:cNvPicPr>
            <a:picLocks noGrp="1" noChangeAspect="1" noChangeArrowheads="1"/>
          </p:cNvPicPr>
          <p:nvPr>
            <p:ph idx="1"/>
          </p:nvPr>
        </p:nvPicPr>
        <p:blipFill rotWithShape="1">
          <a:blip r:embed="rId2">
            <a:lum bright="-13000" contrast="14000"/>
            <a:extLst>
              <a:ext uri="{28A0092B-C50C-407E-A947-70E740481C1C}">
                <a14:useLocalDpi xmlns:a14="http://schemas.microsoft.com/office/drawing/2010/main" val="0"/>
              </a:ext>
            </a:extLst>
          </a:blip>
          <a:srcRect l="7043" t="5428" r="16615" b="60242"/>
          <a:stretch/>
        </p:blipFill>
        <p:spPr bwMode="auto">
          <a:xfrm>
            <a:off x="609600" y="1066800"/>
            <a:ext cx="737518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940749" y="3276600"/>
            <a:ext cx="8382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Content Placeholder 2"/>
          <p:cNvSpPr txBox="1">
            <a:spLocks/>
          </p:cNvSpPr>
          <p:nvPr/>
        </p:nvSpPr>
        <p:spPr bwMode="auto">
          <a:xfrm>
            <a:off x="457200" y="5562600"/>
            <a:ext cx="83058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C2D84"/>
              </a:buClr>
              <a:buFont typeface="Wingdings" pitchFamily="2" charset="2"/>
              <a:buChar char="v"/>
              <a:defRPr sz="2600" b="1">
                <a:solidFill>
                  <a:schemeClr val="tx1"/>
                </a:solidFill>
                <a:latin typeface="+mn-lt"/>
                <a:ea typeface="+mn-ea"/>
                <a:cs typeface="+mn-cs"/>
              </a:defRPr>
            </a:lvl1pPr>
            <a:lvl2pPr marL="742950" indent="-285750" algn="l" rtl="0" fontAlgn="base">
              <a:spcBef>
                <a:spcPct val="20000"/>
              </a:spcBef>
              <a:spcAft>
                <a:spcPct val="0"/>
              </a:spcAft>
              <a:buClr>
                <a:srgbClr val="0C2D84"/>
              </a:buClr>
              <a:buChar char="•"/>
              <a:defRPr sz="2400">
                <a:solidFill>
                  <a:schemeClr val="tx1"/>
                </a:solidFill>
                <a:latin typeface="+mn-lt"/>
              </a:defRPr>
            </a:lvl2pPr>
            <a:lvl3pPr marL="1143000" indent="-228600" algn="l" rtl="0" fontAlgn="base">
              <a:spcBef>
                <a:spcPct val="20000"/>
              </a:spcBef>
              <a:spcAft>
                <a:spcPct val="0"/>
              </a:spcAft>
              <a:buClr>
                <a:srgbClr val="0C2D84"/>
              </a:buClr>
              <a:buFont typeface="Century Gothic" pitchFamily="34" charset="0"/>
              <a:buChar char="―"/>
              <a:defRPr sz="2000">
                <a:solidFill>
                  <a:schemeClr val="tx1"/>
                </a:solidFill>
                <a:latin typeface="+mn-lt"/>
              </a:defRPr>
            </a:lvl3pPr>
            <a:lvl4pPr marL="1600200" indent="-228600" algn="l" rtl="0" fontAlgn="base">
              <a:spcBef>
                <a:spcPct val="20000"/>
              </a:spcBef>
              <a:spcAft>
                <a:spcPct val="0"/>
              </a:spcAft>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800" b="0" kern="0" dirty="0" smtClean="0"/>
              <a:t>Douglas N. </a:t>
            </a:r>
            <a:r>
              <a:rPr lang="en-US" sz="1800" b="0" kern="0" dirty="0" err="1" smtClean="0"/>
              <a:t>Arion</a:t>
            </a:r>
            <a:r>
              <a:rPr lang="en-US" sz="1800" b="0" kern="0" dirty="0" smtClean="0"/>
              <a:t>, “Things your adviser never told you: Entrepreneurship’s role in physics education,” Physics Today, August 13, 2013, p. 42-47</a:t>
            </a:r>
            <a:endParaRPr lang="en-US" sz="1800" b="0" kern="0" dirty="0"/>
          </a:p>
        </p:txBody>
      </p:sp>
      <p:sp>
        <p:nvSpPr>
          <p:cNvPr id="3" name="Rectangle 2"/>
          <p:cNvSpPr/>
          <p:nvPr/>
        </p:nvSpPr>
        <p:spPr>
          <a:xfrm>
            <a:off x="6902301" y="2971800"/>
            <a:ext cx="1457547"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6748660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Conclusions</a:t>
            </a:r>
            <a:endParaRPr lang="en-US" dirty="0"/>
          </a:p>
        </p:txBody>
      </p:sp>
      <p:sp>
        <p:nvSpPr>
          <p:cNvPr id="3" name="Content Placeholder 2"/>
          <p:cNvSpPr>
            <a:spLocks noGrp="1"/>
          </p:cNvSpPr>
          <p:nvPr>
            <p:ph idx="1"/>
          </p:nvPr>
        </p:nvSpPr>
        <p:spPr>
          <a:xfrm>
            <a:off x="609600" y="1447800"/>
            <a:ext cx="7848600" cy="4495800"/>
          </a:xfrm>
        </p:spPr>
        <p:txBody>
          <a:bodyPr/>
          <a:lstStyle/>
          <a:p>
            <a:r>
              <a:rPr lang="en-US" dirty="0"/>
              <a:t>M</a:t>
            </a:r>
            <a:r>
              <a:rPr lang="en-US" dirty="0" smtClean="0"/>
              <a:t>ajority of physics PhDs will have non-academic careers: </a:t>
            </a:r>
          </a:p>
          <a:p>
            <a:pPr lvl="1">
              <a:buFont typeface="Wingdings" panose="05000000000000000000" pitchFamily="2" charset="2"/>
              <a:buChar char="Ø"/>
            </a:pPr>
            <a:r>
              <a:rPr lang="en-US" dirty="0" smtClean="0"/>
              <a:t>Graduate programs should consider this fact</a:t>
            </a:r>
          </a:p>
          <a:p>
            <a:r>
              <a:rPr lang="en-US" dirty="0" smtClean="0"/>
              <a:t>Students need professional skills</a:t>
            </a:r>
          </a:p>
          <a:p>
            <a:r>
              <a:rPr lang="en-US" dirty="0" smtClean="0"/>
              <a:t>Courses should include connections and modern applications</a:t>
            </a:r>
          </a:p>
          <a:p>
            <a:r>
              <a:rPr lang="en-US" dirty="0" smtClean="0"/>
              <a:t>Need to engage non-academic physicists</a:t>
            </a:r>
          </a:p>
        </p:txBody>
      </p:sp>
      <p:sp>
        <p:nvSpPr>
          <p:cNvPr id="4" name="Slide Number Placeholder 3"/>
          <p:cNvSpPr>
            <a:spLocks noGrp="1"/>
          </p:cNvSpPr>
          <p:nvPr>
            <p:ph type="sldNum" sz="quarter" idx="11"/>
          </p:nvPr>
        </p:nvSpPr>
        <p:spPr/>
        <p:txBody>
          <a:bodyPr/>
          <a:lstStyle/>
          <a:p>
            <a:fld id="{24F7F4F4-E79B-43A2-9379-07F4DFBFFA36}" type="slidenum">
              <a:rPr lang="en-US" smtClean="0"/>
              <a:pPr/>
              <a:t>57</a:t>
            </a:fld>
            <a:endParaRPr lang="en-US" dirty="0"/>
          </a:p>
        </p:txBody>
      </p:sp>
    </p:spTree>
    <p:extLst>
      <p:ext uri="{BB962C8B-B14F-4D97-AF65-F5344CB8AC3E}">
        <p14:creationId xmlns:p14="http://schemas.microsoft.com/office/powerpoint/2010/main" val="37954608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4F7F4F4-E79B-43A2-9379-07F4DFBFFA36}" type="slidenum">
              <a:rPr lang="en-US" smtClean="0"/>
              <a:pPr/>
              <a:t>58</a:t>
            </a:fld>
            <a:endParaRPr lang="en-US" dirty="0"/>
          </a:p>
        </p:txBody>
      </p:sp>
      <p:sp>
        <p:nvSpPr>
          <p:cNvPr id="3" name="TextBox 2"/>
          <p:cNvSpPr txBox="1"/>
          <p:nvPr/>
        </p:nvSpPr>
        <p:spPr>
          <a:xfrm>
            <a:off x="7467600" y="989412"/>
            <a:ext cx="1411184" cy="2462213"/>
          </a:xfrm>
          <a:prstGeom prst="rect">
            <a:avLst/>
          </a:prstGeom>
          <a:noFill/>
        </p:spPr>
        <p:txBody>
          <a:bodyPr wrap="square" rtlCol="0">
            <a:spAutoFit/>
          </a:bodyPr>
          <a:lstStyle/>
          <a:p>
            <a:r>
              <a:rPr lang="en-US" sz="1100" dirty="0"/>
              <a:t>Recent Physics Doctorates: </a:t>
            </a:r>
            <a:r>
              <a:rPr lang="en-US" sz="1100" dirty="0" smtClean="0"/>
              <a:t> Skills </a:t>
            </a:r>
            <a:r>
              <a:rPr lang="en-US" sz="1100" dirty="0"/>
              <a:t>Used </a:t>
            </a:r>
            <a:r>
              <a:rPr lang="en-US" sz="1100" dirty="0" smtClean="0"/>
              <a:t>  </a:t>
            </a:r>
            <a:r>
              <a:rPr lang="en-US" sz="1100" dirty="0"/>
              <a:t>Satisfaction with Employment </a:t>
            </a:r>
          </a:p>
          <a:p>
            <a:r>
              <a:rPr lang="en-US" sz="1100" dirty="0"/>
              <a:t>Data from the degree recipient follow-up survey for the classes of 2009 and 2010 </a:t>
            </a:r>
          </a:p>
          <a:p>
            <a:r>
              <a:rPr lang="en-US" sz="1100" dirty="0"/>
              <a:t>Garrett Anderson and Patrick </a:t>
            </a:r>
            <a:r>
              <a:rPr lang="en-US" sz="1100" dirty="0" smtClean="0"/>
              <a:t>Mulvey</a:t>
            </a:r>
          </a:p>
          <a:p>
            <a:r>
              <a:rPr lang="en-US" sz="1100" dirty="0">
                <a:hlinkClick r:id="rId2"/>
              </a:rPr>
              <a:t>http://www.aip.org/statistics/trends/reports/physdoctorates0910.pdf</a:t>
            </a:r>
            <a:endParaRPr lang="en-US" sz="1100" dirty="0"/>
          </a:p>
        </p:txBody>
      </p:sp>
      <p:pic>
        <p:nvPicPr>
          <p:cNvPr id="1026" name="Picture 2" descr="Scientific and Technical Knowledge Regularly Used by New Physics PhDs, Classes of 2009 &amp; 2010 Comb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0" y="1"/>
            <a:ext cx="7169729"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762000" y="2209800"/>
            <a:ext cx="1295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2000" y="2819400"/>
            <a:ext cx="1295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4038600"/>
            <a:ext cx="1295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2000" y="4343400"/>
            <a:ext cx="1295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5290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4F7F4F4-E79B-43A2-9379-07F4DFBFFA36}" type="slidenum">
              <a:rPr lang="en-US" smtClean="0"/>
              <a:pPr/>
              <a:t>59</a:t>
            </a:fld>
            <a:endParaRPr lang="en-US" dirty="0"/>
          </a:p>
        </p:txBody>
      </p:sp>
      <p:sp>
        <p:nvSpPr>
          <p:cNvPr id="8" name="TextBox 7"/>
          <p:cNvSpPr txBox="1"/>
          <p:nvPr/>
        </p:nvSpPr>
        <p:spPr>
          <a:xfrm>
            <a:off x="8076631" y="2169615"/>
            <a:ext cx="990600" cy="4154984"/>
          </a:xfrm>
          <a:prstGeom prst="rect">
            <a:avLst/>
          </a:prstGeom>
          <a:noFill/>
        </p:spPr>
        <p:txBody>
          <a:bodyPr wrap="square" rtlCol="0">
            <a:spAutoFit/>
          </a:bodyPr>
          <a:lstStyle/>
          <a:p>
            <a:r>
              <a:rPr lang="en-US" sz="1100" dirty="0"/>
              <a:t>Recent Physics Doctorates: </a:t>
            </a:r>
            <a:r>
              <a:rPr lang="en-US" sz="1100" dirty="0" smtClean="0"/>
              <a:t> Skills </a:t>
            </a:r>
            <a:r>
              <a:rPr lang="en-US" sz="1100" dirty="0"/>
              <a:t>Used </a:t>
            </a:r>
            <a:r>
              <a:rPr lang="en-US" sz="1100" dirty="0" smtClean="0"/>
              <a:t>  </a:t>
            </a:r>
            <a:r>
              <a:rPr lang="en-US" sz="1100" dirty="0"/>
              <a:t>Satisfaction with Employment </a:t>
            </a:r>
          </a:p>
          <a:p>
            <a:r>
              <a:rPr lang="en-US" sz="1100" dirty="0"/>
              <a:t>Data from the degree recipient follow-up survey for the classes of 2009 and 2010 </a:t>
            </a:r>
          </a:p>
          <a:p>
            <a:r>
              <a:rPr lang="en-US" sz="1100" dirty="0"/>
              <a:t>Garrett Anderson and Patrick </a:t>
            </a:r>
            <a:r>
              <a:rPr lang="en-US" sz="1100" dirty="0" smtClean="0"/>
              <a:t>Mulvey</a:t>
            </a:r>
          </a:p>
          <a:p>
            <a:r>
              <a:rPr lang="en-US" sz="1100" dirty="0">
                <a:hlinkClick r:id="rId2"/>
              </a:rPr>
              <a:t>http://www.aip.org/statistics/trends/reports/physdoctorates0910.pdf</a:t>
            </a:r>
            <a:endParaRPr lang="en-US" sz="1100"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6201" y="381000"/>
            <a:ext cx="8000430" cy="5943599"/>
          </a:xfrm>
          <a:prstGeom prst="rect">
            <a:avLst/>
          </a:prstGeom>
          <a:noFill/>
          <a:ln>
            <a:noFill/>
          </a:ln>
        </p:spPr>
      </p:pic>
      <p:cxnSp>
        <p:nvCxnSpPr>
          <p:cNvPr id="5" name="Straight Connector 4"/>
          <p:cNvCxnSpPr/>
          <p:nvPr/>
        </p:nvCxnSpPr>
        <p:spPr>
          <a:xfrm>
            <a:off x="609600" y="2210843"/>
            <a:ext cx="1295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 y="2590800"/>
            <a:ext cx="1295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9600" y="2895600"/>
            <a:ext cx="1295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667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E3AE268D-B252-4FA5-8D55-04DB5C3BC6E1}" type="slidenum">
              <a:rPr lang="en-US"/>
              <a:pPr/>
              <a:t>6</a:t>
            </a:fld>
            <a:endParaRPr lang="en-US" dirty="0"/>
          </a:p>
        </p:txBody>
      </p:sp>
      <p:sp>
        <p:nvSpPr>
          <p:cNvPr id="193540" name="Text Box 4"/>
          <p:cNvSpPr txBox="1">
            <a:spLocks noChangeArrowheads="1"/>
          </p:cNvSpPr>
          <p:nvPr/>
        </p:nvSpPr>
        <p:spPr bwMode="auto">
          <a:xfrm>
            <a:off x="4953000" y="609600"/>
            <a:ext cx="3505200" cy="457200"/>
          </a:xfrm>
          <a:prstGeom prst="rect">
            <a:avLst/>
          </a:prstGeom>
          <a:noFill/>
          <a:ln w="9525">
            <a:noFill/>
            <a:miter lim="800000"/>
            <a:headEnd/>
            <a:tailEnd/>
          </a:ln>
          <a:effectLst/>
        </p:spPr>
        <p:txBody>
          <a:bodyPr>
            <a:spAutoFit/>
          </a:bodyPr>
          <a:lstStyle/>
          <a:p>
            <a:pPr>
              <a:spcBef>
                <a:spcPct val="50000"/>
              </a:spcBef>
            </a:pPr>
            <a:endParaRPr lang="en-US" dirty="0"/>
          </a:p>
        </p:txBody>
      </p:sp>
      <p:pic>
        <p:nvPicPr>
          <p:cNvPr id="193541" name="Picture 5"/>
          <p:cNvPicPr>
            <a:picLocks noChangeAspect="1" noChangeArrowheads="1"/>
          </p:cNvPicPr>
          <p:nvPr/>
        </p:nvPicPr>
        <p:blipFill>
          <a:blip r:embed="rId2" cstate="print"/>
          <a:srcRect/>
          <a:stretch>
            <a:fillRect/>
          </a:stretch>
        </p:blipFill>
        <p:spPr bwMode="auto">
          <a:xfrm>
            <a:off x="457201" y="1143000"/>
            <a:ext cx="3733799" cy="4603642"/>
          </a:xfrm>
          <a:prstGeom prst="rect">
            <a:avLst/>
          </a:prstGeom>
          <a:noFill/>
          <a:ln w="9525">
            <a:noFill/>
            <a:miter lim="800000"/>
            <a:headEnd/>
            <a:tailEnd/>
          </a:ln>
          <a:effectLst/>
        </p:spPr>
      </p:pic>
      <p:pic>
        <p:nvPicPr>
          <p:cNvPr id="193543" name="Picture 7"/>
          <p:cNvPicPr>
            <a:picLocks noGrp="1" noChangeAspect="1" noChangeArrowheads="1"/>
          </p:cNvPicPr>
          <p:nvPr>
            <p:ph type="body" idx="1"/>
          </p:nvPr>
        </p:nvPicPr>
        <p:blipFill>
          <a:blip r:embed="rId3" cstate="print"/>
          <a:srcRect/>
          <a:stretch>
            <a:fillRect/>
          </a:stretch>
        </p:blipFill>
        <p:spPr>
          <a:xfrm>
            <a:off x="3973971" y="1577921"/>
            <a:ext cx="2473325" cy="3733800"/>
          </a:xfrm>
          <a:noFill/>
          <a:ln/>
        </p:spPr>
      </p:pic>
      <p:sp>
        <p:nvSpPr>
          <p:cNvPr id="193545" name="Text Box 9"/>
          <p:cNvSpPr txBox="1">
            <a:spLocks noChangeArrowheads="1"/>
          </p:cNvSpPr>
          <p:nvPr/>
        </p:nvSpPr>
        <p:spPr bwMode="auto">
          <a:xfrm>
            <a:off x="152400" y="0"/>
            <a:ext cx="8534400" cy="830997"/>
          </a:xfrm>
          <a:prstGeom prst="rect">
            <a:avLst/>
          </a:prstGeom>
          <a:noFill/>
          <a:ln w="9525">
            <a:noFill/>
            <a:miter lim="800000"/>
            <a:headEnd/>
            <a:tailEnd/>
          </a:ln>
          <a:effectLst/>
        </p:spPr>
        <p:txBody>
          <a:bodyPr wrap="square">
            <a:spAutoFit/>
          </a:bodyPr>
          <a:lstStyle/>
          <a:p>
            <a:pPr algn="ctr">
              <a:spcBef>
                <a:spcPct val="50000"/>
              </a:spcBef>
            </a:pPr>
            <a:r>
              <a:rPr lang="en-US" b="1" dirty="0" smtClean="0">
                <a:solidFill>
                  <a:schemeClr val="bg1"/>
                </a:solidFill>
                <a:latin typeface="Century Gothic" pitchFamily="34" charset="0"/>
              </a:rPr>
              <a:t>Neutron transmutation doping of silicon in TRIGA reactor – determining doping/</a:t>
            </a:r>
            <a:r>
              <a:rPr lang="en-US" b="1" dirty="0" err="1" smtClean="0">
                <a:solidFill>
                  <a:schemeClr val="bg1"/>
                </a:solidFill>
                <a:latin typeface="Century Gothic" pitchFamily="34" charset="0"/>
              </a:rPr>
              <a:t>fluence</a:t>
            </a:r>
            <a:r>
              <a:rPr lang="en-US" b="1" dirty="0" smtClean="0">
                <a:solidFill>
                  <a:schemeClr val="bg1"/>
                </a:solidFill>
                <a:latin typeface="Century Gothic" pitchFamily="34" charset="0"/>
              </a:rPr>
              <a:t>, measure properties</a:t>
            </a:r>
            <a:endParaRPr lang="en-US" b="1" dirty="0">
              <a:solidFill>
                <a:schemeClr val="bg1"/>
              </a:solidFill>
              <a:latin typeface="Century Gothic" pitchFamily="34" charset="0"/>
            </a:endParaRPr>
          </a:p>
        </p:txBody>
      </p:sp>
      <p:pic>
        <p:nvPicPr>
          <p:cNvPr id="1026" name="Picture 2" descr="http://www.ga.com/websites/ga/images/products/triga/22000M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765" y="1030940"/>
            <a:ext cx="2743200" cy="30549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19600" y="5486400"/>
            <a:ext cx="3124200" cy="461665"/>
          </a:xfrm>
          <a:prstGeom prst="rect">
            <a:avLst/>
          </a:prstGeom>
          <a:noFill/>
        </p:spPr>
        <p:txBody>
          <a:bodyPr wrap="square" rtlCol="0">
            <a:spAutoFit/>
          </a:bodyPr>
          <a:lstStyle/>
          <a:p>
            <a:r>
              <a:rPr lang="en-US" dirty="0" smtClean="0">
                <a:solidFill>
                  <a:srgbClr val="FF0000"/>
                </a:solidFill>
                <a:latin typeface="Calibri"/>
              </a:rPr>
              <a:t>→ Radiation damage</a:t>
            </a:r>
            <a:endParaRPr lang="en-US" dirty="0">
              <a:solidFill>
                <a:srgbClr val="FF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of MIT ME Grads ‘92-’96</a:t>
            </a:r>
            <a:endParaRPr lang="en-US" dirty="0"/>
          </a:p>
        </p:txBody>
      </p:sp>
      <p:sp>
        <p:nvSpPr>
          <p:cNvPr id="5" name="Rectangle 2"/>
          <p:cNvSpPr>
            <a:spLocks noChangeArrowheads="1"/>
          </p:cNvSpPr>
          <p:nvPr/>
        </p:nvSpPr>
        <p:spPr bwMode="auto">
          <a:xfrm>
            <a:off x="7657593" y="734218"/>
            <a:ext cx="1447800" cy="3184525"/>
          </a:xfrm>
          <a:prstGeom prst="rect">
            <a:avLst/>
          </a:prstGeom>
          <a:solidFill>
            <a:schemeClr val="bg1">
              <a:lumMod val="65000"/>
            </a:schemeClr>
          </a:solidFill>
          <a:ln w="9525">
            <a:solidFill>
              <a:schemeClr val="accent4">
                <a:lumMod val="50000"/>
                <a:lumOff val="50000"/>
              </a:schemeClr>
            </a:solidFill>
            <a:miter lim="800000"/>
            <a:headEnd/>
            <a:tailEnd/>
          </a:ln>
        </p:spPr>
        <p:txBody>
          <a:bodyPr wrap="none" anchor="ctr"/>
          <a:lstStyle/>
          <a:p>
            <a:endParaRPr lang="en-US">
              <a:solidFill>
                <a:srgbClr val="000000"/>
              </a:solidFill>
            </a:endParaRPr>
          </a:p>
        </p:txBody>
      </p:sp>
      <p:sp>
        <p:nvSpPr>
          <p:cNvPr id="6" name="Rectangle 3"/>
          <p:cNvSpPr>
            <a:spLocks noChangeArrowheads="1"/>
          </p:cNvSpPr>
          <p:nvPr/>
        </p:nvSpPr>
        <p:spPr bwMode="auto">
          <a:xfrm>
            <a:off x="436563" y="1231900"/>
            <a:ext cx="7210425" cy="2646363"/>
          </a:xfrm>
          <a:prstGeom prst="rect">
            <a:avLst/>
          </a:prstGeom>
          <a:solidFill>
            <a:srgbClr val="C3C3C3"/>
          </a:solidFill>
          <a:ln w="9525">
            <a:solidFill>
              <a:schemeClr val="bg1"/>
            </a:solidFill>
            <a:miter lim="800000"/>
            <a:headEnd/>
            <a:tailEnd/>
          </a:ln>
        </p:spPr>
        <p:txBody>
          <a:bodyPr/>
          <a:lstStyle/>
          <a:p>
            <a:endParaRPr lang="en-US">
              <a:solidFill>
                <a:srgbClr val="000000"/>
              </a:solidFill>
            </a:endParaRPr>
          </a:p>
        </p:txBody>
      </p:sp>
      <p:sp>
        <p:nvSpPr>
          <p:cNvPr id="7" name="Line 4"/>
          <p:cNvSpPr>
            <a:spLocks noChangeShapeType="1"/>
          </p:cNvSpPr>
          <p:nvPr/>
        </p:nvSpPr>
        <p:spPr bwMode="auto">
          <a:xfrm>
            <a:off x="436563" y="3348038"/>
            <a:ext cx="7210425" cy="1587"/>
          </a:xfrm>
          <a:prstGeom prst="line">
            <a:avLst/>
          </a:prstGeom>
          <a:noFill/>
          <a:ln w="12700">
            <a:solidFill>
              <a:schemeClr val="bg1"/>
            </a:solidFill>
            <a:round/>
            <a:headEnd/>
            <a:tailEnd/>
          </a:ln>
        </p:spPr>
        <p:txBody>
          <a:bodyPr/>
          <a:lstStyle/>
          <a:p>
            <a:endParaRPr lang="en-US">
              <a:solidFill>
                <a:srgbClr val="000000"/>
              </a:solidFill>
            </a:endParaRPr>
          </a:p>
        </p:txBody>
      </p:sp>
      <p:sp>
        <p:nvSpPr>
          <p:cNvPr id="8" name="Line 5"/>
          <p:cNvSpPr>
            <a:spLocks noChangeShapeType="1"/>
          </p:cNvSpPr>
          <p:nvPr/>
        </p:nvSpPr>
        <p:spPr bwMode="auto">
          <a:xfrm>
            <a:off x="436563" y="2819400"/>
            <a:ext cx="7210425" cy="1588"/>
          </a:xfrm>
          <a:prstGeom prst="line">
            <a:avLst/>
          </a:prstGeom>
          <a:noFill/>
          <a:ln w="12700">
            <a:solidFill>
              <a:schemeClr val="bg1"/>
            </a:solidFill>
            <a:round/>
            <a:headEnd/>
            <a:tailEnd/>
          </a:ln>
        </p:spPr>
        <p:txBody>
          <a:bodyPr/>
          <a:lstStyle/>
          <a:p>
            <a:endParaRPr lang="en-US">
              <a:solidFill>
                <a:srgbClr val="000000"/>
              </a:solidFill>
            </a:endParaRPr>
          </a:p>
        </p:txBody>
      </p:sp>
      <p:sp>
        <p:nvSpPr>
          <p:cNvPr id="9" name="Line 6"/>
          <p:cNvSpPr>
            <a:spLocks noChangeShapeType="1"/>
          </p:cNvSpPr>
          <p:nvPr/>
        </p:nvSpPr>
        <p:spPr bwMode="auto">
          <a:xfrm>
            <a:off x="436563" y="2289175"/>
            <a:ext cx="7210425" cy="1588"/>
          </a:xfrm>
          <a:prstGeom prst="line">
            <a:avLst/>
          </a:prstGeom>
          <a:noFill/>
          <a:ln w="12700">
            <a:solidFill>
              <a:schemeClr val="bg1"/>
            </a:solidFill>
            <a:round/>
            <a:headEnd/>
            <a:tailEnd/>
          </a:ln>
        </p:spPr>
        <p:txBody>
          <a:bodyPr/>
          <a:lstStyle/>
          <a:p>
            <a:endParaRPr lang="en-US">
              <a:solidFill>
                <a:srgbClr val="000000"/>
              </a:solidFill>
            </a:endParaRPr>
          </a:p>
        </p:txBody>
      </p:sp>
      <p:sp>
        <p:nvSpPr>
          <p:cNvPr id="10" name="Line 7"/>
          <p:cNvSpPr>
            <a:spLocks noChangeShapeType="1"/>
          </p:cNvSpPr>
          <p:nvPr/>
        </p:nvSpPr>
        <p:spPr bwMode="auto">
          <a:xfrm>
            <a:off x="436563" y="1762125"/>
            <a:ext cx="7210425" cy="1588"/>
          </a:xfrm>
          <a:prstGeom prst="line">
            <a:avLst/>
          </a:prstGeom>
          <a:noFill/>
          <a:ln w="12700">
            <a:solidFill>
              <a:schemeClr val="bg1"/>
            </a:solidFill>
            <a:round/>
            <a:headEnd/>
            <a:tailEnd/>
          </a:ln>
        </p:spPr>
        <p:txBody>
          <a:bodyPr/>
          <a:lstStyle/>
          <a:p>
            <a:endParaRPr lang="en-US">
              <a:solidFill>
                <a:srgbClr val="000000"/>
              </a:solidFill>
            </a:endParaRPr>
          </a:p>
        </p:txBody>
      </p:sp>
      <p:sp>
        <p:nvSpPr>
          <p:cNvPr id="11" name="Line 8"/>
          <p:cNvSpPr>
            <a:spLocks noChangeShapeType="1"/>
          </p:cNvSpPr>
          <p:nvPr/>
        </p:nvSpPr>
        <p:spPr bwMode="auto">
          <a:xfrm>
            <a:off x="436563" y="1231900"/>
            <a:ext cx="7210425" cy="1588"/>
          </a:xfrm>
          <a:prstGeom prst="line">
            <a:avLst/>
          </a:prstGeom>
          <a:noFill/>
          <a:ln w="12700">
            <a:solidFill>
              <a:schemeClr val="bg1"/>
            </a:solidFill>
            <a:round/>
            <a:headEnd/>
            <a:tailEnd/>
          </a:ln>
        </p:spPr>
        <p:txBody>
          <a:bodyPr/>
          <a:lstStyle/>
          <a:p>
            <a:endParaRPr lang="en-US">
              <a:solidFill>
                <a:srgbClr val="000000"/>
              </a:solidFill>
            </a:endParaRPr>
          </a:p>
        </p:txBody>
      </p:sp>
      <p:sp>
        <p:nvSpPr>
          <p:cNvPr id="12" name="Rectangle 9"/>
          <p:cNvSpPr>
            <a:spLocks noChangeArrowheads="1"/>
          </p:cNvSpPr>
          <p:nvPr/>
        </p:nvSpPr>
        <p:spPr bwMode="auto">
          <a:xfrm>
            <a:off x="430213" y="1225550"/>
            <a:ext cx="7210425" cy="2646363"/>
          </a:xfrm>
          <a:prstGeom prst="rect">
            <a:avLst/>
          </a:prstGeom>
          <a:noFill/>
          <a:ln w="12700">
            <a:solidFill>
              <a:schemeClr val="bg1"/>
            </a:solidFill>
            <a:miter lim="800000"/>
            <a:headEnd/>
            <a:tailEnd/>
          </a:ln>
        </p:spPr>
        <p:txBody>
          <a:bodyPr/>
          <a:lstStyle/>
          <a:p>
            <a:endParaRPr lang="en-US">
              <a:solidFill>
                <a:srgbClr val="000000"/>
              </a:solidFill>
            </a:endParaRPr>
          </a:p>
        </p:txBody>
      </p:sp>
      <p:sp>
        <p:nvSpPr>
          <p:cNvPr id="13" name="Rectangle 10"/>
          <p:cNvSpPr>
            <a:spLocks noChangeArrowheads="1"/>
          </p:cNvSpPr>
          <p:nvPr/>
        </p:nvSpPr>
        <p:spPr bwMode="auto">
          <a:xfrm>
            <a:off x="500063" y="1592263"/>
            <a:ext cx="92075" cy="2279650"/>
          </a:xfrm>
          <a:prstGeom prst="rect">
            <a:avLst/>
          </a:prstGeom>
          <a:noFill/>
          <a:ln w="12700">
            <a:noFill/>
            <a:miter lim="800000"/>
            <a:headEnd/>
            <a:tailEnd/>
          </a:ln>
        </p:spPr>
        <p:txBody>
          <a:bodyPr/>
          <a:lstStyle/>
          <a:p>
            <a:endParaRPr lang="en-US">
              <a:solidFill>
                <a:srgbClr val="000000"/>
              </a:solidFill>
            </a:endParaRPr>
          </a:p>
        </p:txBody>
      </p:sp>
      <p:sp>
        <p:nvSpPr>
          <p:cNvPr id="14" name="Rectangle 11"/>
          <p:cNvSpPr>
            <a:spLocks noChangeArrowheads="1"/>
          </p:cNvSpPr>
          <p:nvPr/>
        </p:nvSpPr>
        <p:spPr bwMode="auto">
          <a:xfrm>
            <a:off x="731838" y="1746250"/>
            <a:ext cx="95250" cy="2125663"/>
          </a:xfrm>
          <a:prstGeom prst="rect">
            <a:avLst/>
          </a:prstGeom>
          <a:noFill/>
          <a:ln w="12700">
            <a:noFill/>
            <a:miter lim="800000"/>
            <a:headEnd/>
            <a:tailEnd/>
          </a:ln>
        </p:spPr>
        <p:txBody>
          <a:bodyPr/>
          <a:lstStyle/>
          <a:p>
            <a:endParaRPr lang="en-US">
              <a:solidFill>
                <a:srgbClr val="000000"/>
              </a:solidFill>
            </a:endParaRPr>
          </a:p>
        </p:txBody>
      </p:sp>
      <p:sp>
        <p:nvSpPr>
          <p:cNvPr id="15" name="Rectangle 12"/>
          <p:cNvSpPr>
            <a:spLocks noChangeArrowheads="1"/>
          </p:cNvSpPr>
          <p:nvPr/>
        </p:nvSpPr>
        <p:spPr bwMode="auto">
          <a:xfrm>
            <a:off x="966788" y="1549400"/>
            <a:ext cx="92075" cy="2322513"/>
          </a:xfrm>
          <a:prstGeom prst="rect">
            <a:avLst/>
          </a:prstGeom>
          <a:noFill/>
          <a:ln w="12700">
            <a:noFill/>
            <a:miter lim="800000"/>
            <a:headEnd/>
            <a:tailEnd/>
          </a:ln>
        </p:spPr>
        <p:txBody>
          <a:bodyPr/>
          <a:lstStyle/>
          <a:p>
            <a:endParaRPr lang="en-US">
              <a:solidFill>
                <a:srgbClr val="000000"/>
              </a:solidFill>
            </a:endParaRPr>
          </a:p>
        </p:txBody>
      </p:sp>
      <p:sp>
        <p:nvSpPr>
          <p:cNvPr id="16" name="Rectangle 13"/>
          <p:cNvSpPr>
            <a:spLocks noChangeArrowheads="1"/>
          </p:cNvSpPr>
          <p:nvPr/>
        </p:nvSpPr>
        <p:spPr bwMode="auto">
          <a:xfrm>
            <a:off x="1198563" y="1744663"/>
            <a:ext cx="92075" cy="2127250"/>
          </a:xfrm>
          <a:prstGeom prst="rect">
            <a:avLst/>
          </a:prstGeom>
          <a:noFill/>
          <a:ln w="12700">
            <a:noFill/>
            <a:miter lim="800000"/>
            <a:headEnd/>
            <a:tailEnd/>
          </a:ln>
        </p:spPr>
        <p:txBody>
          <a:bodyPr/>
          <a:lstStyle/>
          <a:p>
            <a:endParaRPr lang="en-US">
              <a:solidFill>
                <a:srgbClr val="000000"/>
              </a:solidFill>
            </a:endParaRPr>
          </a:p>
        </p:txBody>
      </p:sp>
      <p:sp>
        <p:nvSpPr>
          <p:cNvPr id="17" name="Rectangle 14"/>
          <p:cNvSpPr>
            <a:spLocks noChangeArrowheads="1"/>
          </p:cNvSpPr>
          <p:nvPr/>
        </p:nvSpPr>
        <p:spPr bwMode="auto">
          <a:xfrm>
            <a:off x="1430338" y="1755775"/>
            <a:ext cx="92075" cy="2116138"/>
          </a:xfrm>
          <a:prstGeom prst="rect">
            <a:avLst/>
          </a:prstGeom>
          <a:noFill/>
          <a:ln w="12700">
            <a:noFill/>
            <a:miter lim="800000"/>
            <a:headEnd/>
            <a:tailEnd/>
          </a:ln>
        </p:spPr>
        <p:txBody>
          <a:bodyPr/>
          <a:lstStyle/>
          <a:p>
            <a:endParaRPr lang="en-US">
              <a:solidFill>
                <a:srgbClr val="000000"/>
              </a:solidFill>
            </a:endParaRPr>
          </a:p>
        </p:txBody>
      </p:sp>
      <p:sp>
        <p:nvSpPr>
          <p:cNvPr id="18" name="Rectangle 15"/>
          <p:cNvSpPr>
            <a:spLocks noChangeArrowheads="1"/>
          </p:cNvSpPr>
          <p:nvPr/>
        </p:nvSpPr>
        <p:spPr bwMode="auto">
          <a:xfrm>
            <a:off x="1662113" y="1543050"/>
            <a:ext cx="95250" cy="2328863"/>
          </a:xfrm>
          <a:prstGeom prst="rect">
            <a:avLst/>
          </a:prstGeom>
          <a:noFill/>
          <a:ln w="12700">
            <a:noFill/>
            <a:miter lim="800000"/>
            <a:headEnd/>
            <a:tailEnd/>
          </a:ln>
        </p:spPr>
        <p:txBody>
          <a:bodyPr/>
          <a:lstStyle/>
          <a:p>
            <a:endParaRPr lang="en-US">
              <a:solidFill>
                <a:srgbClr val="000000"/>
              </a:solidFill>
            </a:endParaRPr>
          </a:p>
        </p:txBody>
      </p:sp>
      <p:sp>
        <p:nvSpPr>
          <p:cNvPr id="19" name="Rectangle 16"/>
          <p:cNvSpPr>
            <a:spLocks noChangeArrowheads="1"/>
          </p:cNvSpPr>
          <p:nvPr/>
        </p:nvSpPr>
        <p:spPr bwMode="auto">
          <a:xfrm>
            <a:off x="1897063" y="1597025"/>
            <a:ext cx="92075" cy="2274888"/>
          </a:xfrm>
          <a:prstGeom prst="rect">
            <a:avLst/>
          </a:prstGeom>
          <a:noFill/>
          <a:ln w="12700">
            <a:noFill/>
            <a:miter lim="800000"/>
            <a:headEnd/>
            <a:tailEnd/>
          </a:ln>
        </p:spPr>
        <p:txBody>
          <a:bodyPr/>
          <a:lstStyle/>
          <a:p>
            <a:endParaRPr lang="en-US">
              <a:solidFill>
                <a:srgbClr val="000000"/>
              </a:solidFill>
            </a:endParaRPr>
          </a:p>
        </p:txBody>
      </p:sp>
      <p:sp>
        <p:nvSpPr>
          <p:cNvPr id="20" name="Rectangle 17"/>
          <p:cNvSpPr>
            <a:spLocks noChangeArrowheads="1"/>
          </p:cNvSpPr>
          <p:nvPr/>
        </p:nvSpPr>
        <p:spPr bwMode="auto">
          <a:xfrm>
            <a:off x="2128838" y="1387475"/>
            <a:ext cx="92075" cy="2484438"/>
          </a:xfrm>
          <a:prstGeom prst="rect">
            <a:avLst/>
          </a:prstGeom>
          <a:noFill/>
          <a:ln w="12700">
            <a:noFill/>
            <a:miter lim="800000"/>
            <a:headEnd/>
            <a:tailEnd/>
          </a:ln>
        </p:spPr>
        <p:txBody>
          <a:bodyPr/>
          <a:lstStyle/>
          <a:p>
            <a:endParaRPr lang="en-US">
              <a:solidFill>
                <a:srgbClr val="000000"/>
              </a:solidFill>
            </a:endParaRPr>
          </a:p>
        </p:txBody>
      </p:sp>
      <p:sp>
        <p:nvSpPr>
          <p:cNvPr id="21" name="Rectangle 18"/>
          <p:cNvSpPr>
            <a:spLocks noChangeArrowheads="1"/>
          </p:cNvSpPr>
          <p:nvPr/>
        </p:nvSpPr>
        <p:spPr bwMode="auto">
          <a:xfrm>
            <a:off x="2360613" y="1874838"/>
            <a:ext cx="93662" cy="1997075"/>
          </a:xfrm>
          <a:prstGeom prst="rect">
            <a:avLst/>
          </a:prstGeom>
          <a:noFill/>
          <a:ln w="12700">
            <a:noFill/>
            <a:miter lim="800000"/>
            <a:headEnd/>
            <a:tailEnd/>
          </a:ln>
        </p:spPr>
        <p:txBody>
          <a:bodyPr/>
          <a:lstStyle/>
          <a:p>
            <a:endParaRPr lang="en-US">
              <a:solidFill>
                <a:srgbClr val="000000"/>
              </a:solidFill>
            </a:endParaRPr>
          </a:p>
        </p:txBody>
      </p:sp>
      <p:sp>
        <p:nvSpPr>
          <p:cNvPr id="22" name="Rectangle 19"/>
          <p:cNvSpPr>
            <a:spLocks noChangeArrowheads="1"/>
          </p:cNvSpPr>
          <p:nvPr/>
        </p:nvSpPr>
        <p:spPr bwMode="auto">
          <a:xfrm>
            <a:off x="2595563" y="2311400"/>
            <a:ext cx="90487" cy="1560513"/>
          </a:xfrm>
          <a:prstGeom prst="rect">
            <a:avLst/>
          </a:prstGeom>
          <a:noFill/>
          <a:ln w="12700">
            <a:noFill/>
            <a:miter lim="800000"/>
            <a:headEnd/>
            <a:tailEnd/>
          </a:ln>
        </p:spPr>
        <p:txBody>
          <a:bodyPr/>
          <a:lstStyle/>
          <a:p>
            <a:endParaRPr lang="en-US">
              <a:solidFill>
                <a:srgbClr val="000000"/>
              </a:solidFill>
            </a:endParaRPr>
          </a:p>
        </p:txBody>
      </p:sp>
      <p:sp>
        <p:nvSpPr>
          <p:cNvPr id="23" name="Rectangle 20"/>
          <p:cNvSpPr>
            <a:spLocks noChangeArrowheads="1"/>
          </p:cNvSpPr>
          <p:nvPr/>
        </p:nvSpPr>
        <p:spPr bwMode="auto">
          <a:xfrm>
            <a:off x="2827338" y="2551113"/>
            <a:ext cx="90487" cy="1320800"/>
          </a:xfrm>
          <a:prstGeom prst="rect">
            <a:avLst/>
          </a:prstGeom>
          <a:noFill/>
          <a:ln w="12700">
            <a:noFill/>
            <a:miter lim="800000"/>
            <a:headEnd/>
            <a:tailEnd/>
          </a:ln>
        </p:spPr>
        <p:txBody>
          <a:bodyPr/>
          <a:lstStyle/>
          <a:p>
            <a:endParaRPr lang="en-US">
              <a:solidFill>
                <a:srgbClr val="000000"/>
              </a:solidFill>
            </a:endParaRPr>
          </a:p>
        </p:txBody>
      </p:sp>
      <p:sp>
        <p:nvSpPr>
          <p:cNvPr id="24" name="Rectangle 21"/>
          <p:cNvSpPr>
            <a:spLocks noChangeArrowheads="1"/>
          </p:cNvSpPr>
          <p:nvPr/>
        </p:nvSpPr>
        <p:spPr bwMode="auto">
          <a:xfrm>
            <a:off x="3525838" y="2338388"/>
            <a:ext cx="90487" cy="1533525"/>
          </a:xfrm>
          <a:prstGeom prst="rect">
            <a:avLst/>
          </a:prstGeom>
          <a:noFill/>
          <a:ln w="12700">
            <a:noFill/>
            <a:miter lim="800000"/>
            <a:headEnd/>
            <a:tailEnd/>
          </a:ln>
        </p:spPr>
        <p:txBody>
          <a:bodyPr/>
          <a:lstStyle/>
          <a:p>
            <a:endParaRPr lang="en-US">
              <a:solidFill>
                <a:srgbClr val="000000"/>
              </a:solidFill>
            </a:endParaRPr>
          </a:p>
        </p:txBody>
      </p:sp>
      <p:sp>
        <p:nvSpPr>
          <p:cNvPr id="25" name="Rectangle 22"/>
          <p:cNvSpPr>
            <a:spLocks noChangeArrowheads="1"/>
          </p:cNvSpPr>
          <p:nvPr/>
        </p:nvSpPr>
        <p:spPr bwMode="auto">
          <a:xfrm>
            <a:off x="3756025" y="2586038"/>
            <a:ext cx="92075" cy="1285875"/>
          </a:xfrm>
          <a:prstGeom prst="rect">
            <a:avLst/>
          </a:prstGeom>
          <a:noFill/>
          <a:ln w="12700">
            <a:noFill/>
            <a:miter lim="800000"/>
            <a:headEnd/>
            <a:tailEnd/>
          </a:ln>
        </p:spPr>
        <p:txBody>
          <a:bodyPr/>
          <a:lstStyle/>
          <a:p>
            <a:endParaRPr lang="en-US">
              <a:solidFill>
                <a:srgbClr val="000000"/>
              </a:solidFill>
            </a:endParaRPr>
          </a:p>
        </p:txBody>
      </p:sp>
      <p:sp>
        <p:nvSpPr>
          <p:cNvPr id="26" name="Rectangle 23"/>
          <p:cNvSpPr>
            <a:spLocks noChangeArrowheads="1"/>
          </p:cNvSpPr>
          <p:nvPr/>
        </p:nvSpPr>
        <p:spPr bwMode="auto">
          <a:xfrm>
            <a:off x="3987800" y="2768600"/>
            <a:ext cx="95250" cy="1103313"/>
          </a:xfrm>
          <a:prstGeom prst="rect">
            <a:avLst/>
          </a:prstGeom>
          <a:noFill/>
          <a:ln w="12700">
            <a:noFill/>
            <a:miter lim="800000"/>
            <a:headEnd/>
            <a:tailEnd/>
          </a:ln>
        </p:spPr>
        <p:txBody>
          <a:bodyPr/>
          <a:lstStyle/>
          <a:p>
            <a:endParaRPr lang="en-US">
              <a:solidFill>
                <a:srgbClr val="000000"/>
              </a:solidFill>
            </a:endParaRPr>
          </a:p>
        </p:txBody>
      </p:sp>
      <p:sp>
        <p:nvSpPr>
          <p:cNvPr id="27" name="Rectangle 24"/>
          <p:cNvSpPr>
            <a:spLocks noChangeArrowheads="1"/>
          </p:cNvSpPr>
          <p:nvPr/>
        </p:nvSpPr>
        <p:spPr bwMode="auto">
          <a:xfrm>
            <a:off x="4222750" y="3395663"/>
            <a:ext cx="92075" cy="476250"/>
          </a:xfrm>
          <a:prstGeom prst="rect">
            <a:avLst/>
          </a:prstGeom>
          <a:noFill/>
          <a:ln w="12700">
            <a:noFill/>
            <a:miter lim="800000"/>
            <a:headEnd/>
            <a:tailEnd/>
          </a:ln>
        </p:spPr>
        <p:txBody>
          <a:bodyPr/>
          <a:lstStyle/>
          <a:p>
            <a:endParaRPr lang="en-US">
              <a:solidFill>
                <a:srgbClr val="000000"/>
              </a:solidFill>
            </a:endParaRPr>
          </a:p>
        </p:txBody>
      </p:sp>
      <p:sp>
        <p:nvSpPr>
          <p:cNvPr id="28" name="Rectangle 25"/>
          <p:cNvSpPr>
            <a:spLocks noChangeArrowheads="1"/>
          </p:cNvSpPr>
          <p:nvPr/>
        </p:nvSpPr>
        <p:spPr bwMode="auto">
          <a:xfrm>
            <a:off x="4454525" y="3630613"/>
            <a:ext cx="92075" cy="241300"/>
          </a:xfrm>
          <a:prstGeom prst="rect">
            <a:avLst/>
          </a:prstGeom>
          <a:noFill/>
          <a:ln w="12700">
            <a:noFill/>
            <a:miter lim="800000"/>
            <a:headEnd/>
            <a:tailEnd/>
          </a:ln>
        </p:spPr>
        <p:txBody>
          <a:bodyPr/>
          <a:lstStyle/>
          <a:p>
            <a:endParaRPr lang="en-US">
              <a:solidFill>
                <a:srgbClr val="000000"/>
              </a:solidFill>
            </a:endParaRPr>
          </a:p>
        </p:txBody>
      </p:sp>
      <p:sp>
        <p:nvSpPr>
          <p:cNvPr id="29" name="Rectangle 26"/>
          <p:cNvSpPr>
            <a:spLocks noChangeArrowheads="1"/>
          </p:cNvSpPr>
          <p:nvPr/>
        </p:nvSpPr>
        <p:spPr bwMode="auto">
          <a:xfrm>
            <a:off x="4686300" y="3325813"/>
            <a:ext cx="95250" cy="546100"/>
          </a:xfrm>
          <a:prstGeom prst="rect">
            <a:avLst/>
          </a:prstGeom>
          <a:noFill/>
          <a:ln w="12700">
            <a:noFill/>
            <a:miter lim="800000"/>
            <a:headEnd/>
            <a:tailEnd/>
          </a:ln>
        </p:spPr>
        <p:txBody>
          <a:bodyPr/>
          <a:lstStyle/>
          <a:p>
            <a:endParaRPr lang="en-US">
              <a:solidFill>
                <a:srgbClr val="000000"/>
              </a:solidFill>
            </a:endParaRPr>
          </a:p>
        </p:txBody>
      </p:sp>
      <p:sp>
        <p:nvSpPr>
          <p:cNvPr id="30" name="Rectangle 27"/>
          <p:cNvSpPr>
            <a:spLocks noChangeArrowheads="1"/>
          </p:cNvSpPr>
          <p:nvPr/>
        </p:nvSpPr>
        <p:spPr bwMode="auto">
          <a:xfrm>
            <a:off x="5384800" y="3475038"/>
            <a:ext cx="92075" cy="396875"/>
          </a:xfrm>
          <a:prstGeom prst="rect">
            <a:avLst/>
          </a:prstGeom>
          <a:noFill/>
          <a:ln w="12700">
            <a:noFill/>
            <a:miter lim="800000"/>
            <a:headEnd/>
            <a:tailEnd/>
          </a:ln>
        </p:spPr>
        <p:txBody>
          <a:bodyPr/>
          <a:lstStyle/>
          <a:p>
            <a:endParaRPr lang="en-US">
              <a:solidFill>
                <a:srgbClr val="000000"/>
              </a:solidFill>
            </a:endParaRPr>
          </a:p>
        </p:txBody>
      </p:sp>
      <p:sp>
        <p:nvSpPr>
          <p:cNvPr id="31" name="Rectangle 28"/>
          <p:cNvSpPr>
            <a:spLocks noChangeArrowheads="1"/>
          </p:cNvSpPr>
          <p:nvPr/>
        </p:nvSpPr>
        <p:spPr bwMode="auto">
          <a:xfrm>
            <a:off x="5616575" y="3430588"/>
            <a:ext cx="95250" cy="441325"/>
          </a:xfrm>
          <a:prstGeom prst="rect">
            <a:avLst/>
          </a:prstGeom>
          <a:noFill/>
          <a:ln w="12700">
            <a:noFill/>
            <a:miter lim="800000"/>
            <a:headEnd/>
            <a:tailEnd/>
          </a:ln>
        </p:spPr>
        <p:txBody>
          <a:bodyPr/>
          <a:lstStyle/>
          <a:p>
            <a:endParaRPr lang="en-US">
              <a:solidFill>
                <a:srgbClr val="000000"/>
              </a:solidFill>
            </a:endParaRPr>
          </a:p>
        </p:txBody>
      </p:sp>
      <p:sp>
        <p:nvSpPr>
          <p:cNvPr id="32" name="Rectangle 29"/>
          <p:cNvSpPr>
            <a:spLocks noChangeArrowheads="1"/>
          </p:cNvSpPr>
          <p:nvPr/>
        </p:nvSpPr>
        <p:spPr bwMode="auto">
          <a:xfrm>
            <a:off x="6315075" y="2978150"/>
            <a:ext cx="93663" cy="893763"/>
          </a:xfrm>
          <a:prstGeom prst="rect">
            <a:avLst/>
          </a:prstGeom>
          <a:noFill/>
          <a:ln w="12700">
            <a:noFill/>
            <a:miter lim="800000"/>
            <a:headEnd/>
            <a:tailEnd/>
          </a:ln>
        </p:spPr>
        <p:txBody>
          <a:bodyPr/>
          <a:lstStyle/>
          <a:p>
            <a:endParaRPr lang="en-US">
              <a:solidFill>
                <a:srgbClr val="000000"/>
              </a:solidFill>
            </a:endParaRPr>
          </a:p>
        </p:txBody>
      </p:sp>
      <p:sp>
        <p:nvSpPr>
          <p:cNvPr id="33" name="Rectangle 30"/>
          <p:cNvSpPr>
            <a:spLocks noChangeArrowheads="1"/>
          </p:cNvSpPr>
          <p:nvPr/>
        </p:nvSpPr>
        <p:spPr bwMode="auto">
          <a:xfrm>
            <a:off x="6550025" y="3582988"/>
            <a:ext cx="90488" cy="288925"/>
          </a:xfrm>
          <a:prstGeom prst="rect">
            <a:avLst/>
          </a:prstGeom>
          <a:noFill/>
          <a:ln w="12700">
            <a:noFill/>
            <a:miter lim="800000"/>
            <a:headEnd/>
            <a:tailEnd/>
          </a:ln>
        </p:spPr>
        <p:txBody>
          <a:bodyPr/>
          <a:lstStyle/>
          <a:p>
            <a:endParaRPr lang="en-US">
              <a:solidFill>
                <a:srgbClr val="000000"/>
              </a:solidFill>
            </a:endParaRPr>
          </a:p>
        </p:txBody>
      </p:sp>
      <p:sp>
        <p:nvSpPr>
          <p:cNvPr id="34" name="Rectangle 31"/>
          <p:cNvSpPr>
            <a:spLocks noChangeArrowheads="1"/>
          </p:cNvSpPr>
          <p:nvPr/>
        </p:nvSpPr>
        <p:spPr bwMode="auto">
          <a:xfrm>
            <a:off x="6781800" y="3563938"/>
            <a:ext cx="90488" cy="307975"/>
          </a:xfrm>
          <a:prstGeom prst="rect">
            <a:avLst/>
          </a:prstGeom>
          <a:noFill/>
          <a:ln w="12700">
            <a:noFill/>
            <a:miter lim="800000"/>
            <a:headEnd/>
            <a:tailEnd/>
          </a:ln>
        </p:spPr>
        <p:txBody>
          <a:bodyPr/>
          <a:lstStyle/>
          <a:p>
            <a:endParaRPr lang="en-US">
              <a:solidFill>
                <a:srgbClr val="000000"/>
              </a:solidFill>
            </a:endParaRPr>
          </a:p>
        </p:txBody>
      </p:sp>
      <p:sp>
        <p:nvSpPr>
          <p:cNvPr id="35" name="Rectangle 32"/>
          <p:cNvSpPr>
            <a:spLocks noChangeArrowheads="1"/>
          </p:cNvSpPr>
          <p:nvPr/>
        </p:nvSpPr>
        <p:spPr bwMode="auto">
          <a:xfrm>
            <a:off x="7013575" y="3152775"/>
            <a:ext cx="90488" cy="719138"/>
          </a:xfrm>
          <a:prstGeom prst="rect">
            <a:avLst/>
          </a:prstGeom>
          <a:noFill/>
          <a:ln w="12700">
            <a:noFill/>
            <a:miter lim="800000"/>
            <a:headEnd/>
            <a:tailEnd/>
          </a:ln>
        </p:spPr>
        <p:txBody>
          <a:bodyPr/>
          <a:lstStyle/>
          <a:p>
            <a:endParaRPr lang="en-US">
              <a:solidFill>
                <a:srgbClr val="000000"/>
              </a:solidFill>
            </a:endParaRPr>
          </a:p>
        </p:txBody>
      </p:sp>
      <p:sp>
        <p:nvSpPr>
          <p:cNvPr id="36" name="Rectangle 33"/>
          <p:cNvSpPr>
            <a:spLocks noChangeArrowheads="1"/>
          </p:cNvSpPr>
          <p:nvPr/>
        </p:nvSpPr>
        <p:spPr bwMode="auto">
          <a:xfrm>
            <a:off x="7245350" y="2746375"/>
            <a:ext cx="93663" cy="1125538"/>
          </a:xfrm>
          <a:prstGeom prst="rect">
            <a:avLst/>
          </a:prstGeom>
          <a:noFill/>
          <a:ln w="12700">
            <a:noFill/>
            <a:miter lim="800000"/>
            <a:headEnd/>
            <a:tailEnd/>
          </a:ln>
        </p:spPr>
        <p:txBody>
          <a:bodyPr/>
          <a:lstStyle/>
          <a:p>
            <a:endParaRPr lang="en-US">
              <a:solidFill>
                <a:srgbClr val="000000"/>
              </a:solidFill>
            </a:endParaRPr>
          </a:p>
        </p:txBody>
      </p:sp>
      <p:grpSp>
        <p:nvGrpSpPr>
          <p:cNvPr id="37" name="Group 34"/>
          <p:cNvGrpSpPr>
            <a:grpSpLocks/>
          </p:cNvGrpSpPr>
          <p:nvPr/>
        </p:nvGrpSpPr>
        <p:grpSpPr bwMode="auto">
          <a:xfrm>
            <a:off x="506413" y="1393825"/>
            <a:ext cx="7070725" cy="2484438"/>
            <a:chOff x="319" y="878"/>
            <a:chExt cx="4454" cy="1565"/>
          </a:xfrm>
        </p:grpSpPr>
        <p:sp>
          <p:nvSpPr>
            <p:cNvPr id="38" name="Rectangle 35"/>
            <p:cNvSpPr>
              <a:spLocks noChangeArrowheads="1"/>
            </p:cNvSpPr>
            <p:nvPr/>
          </p:nvSpPr>
          <p:spPr bwMode="auto">
            <a:xfrm>
              <a:off x="319" y="1006"/>
              <a:ext cx="58" cy="1437"/>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39" name="Rectangle 36"/>
            <p:cNvSpPr>
              <a:spLocks noChangeArrowheads="1"/>
            </p:cNvSpPr>
            <p:nvPr/>
          </p:nvSpPr>
          <p:spPr bwMode="auto">
            <a:xfrm>
              <a:off x="465" y="1104"/>
              <a:ext cx="60" cy="1339"/>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40" name="Rectangle 37"/>
            <p:cNvSpPr>
              <a:spLocks noChangeArrowheads="1"/>
            </p:cNvSpPr>
            <p:nvPr/>
          </p:nvSpPr>
          <p:spPr bwMode="auto">
            <a:xfrm>
              <a:off x="613" y="979"/>
              <a:ext cx="58" cy="1464"/>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41" name="Rectangle 38"/>
            <p:cNvSpPr>
              <a:spLocks noChangeArrowheads="1"/>
            </p:cNvSpPr>
            <p:nvPr/>
          </p:nvSpPr>
          <p:spPr bwMode="auto">
            <a:xfrm>
              <a:off x="759" y="1102"/>
              <a:ext cx="58" cy="1341"/>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42" name="Rectangle 39"/>
            <p:cNvSpPr>
              <a:spLocks noChangeArrowheads="1"/>
            </p:cNvSpPr>
            <p:nvPr/>
          </p:nvSpPr>
          <p:spPr bwMode="auto">
            <a:xfrm>
              <a:off x="905" y="1110"/>
              <a:ext cx="58" cy="1333"/>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43" name="Rectangle 40"/>
            <p:cNvSpPr>
              <a:spLocks noChangeArrowheads="1"/>
            </p:cNvSpPr>
            <p:nvPr/>
          </p:nvSpPr>
          <p:spPr bwMode="auto">
            <a:xfrm>
              <a:off x="1051" y="976"/>
              <a:ext cx="59" cy="1467"/>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44" name="Rectangle 41"/>
            <p:cNvSpPr>
              <a:spLocks noChangeArrowheads="1"/>
            </p:cNvSpPr>
            <p:nvPr/>
          </p:nvSpPr>
          <p:spPr bwMode="auto">
            <a:xfrm>
              <a:off x="1199" y="1010"/>
              <a:ext cx="57" cy="1433"/>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45" name="Rectangle 42"/>
            <p:cNvSpPr>
              <a:spLocks noChangeArrowheads="1"/>
            </p:cNvSpPr>
            <p:nvPr/>
          </p:nvSpPr>
          <p:spPr bwMode="auto">
            <a:xfrm>
              <a:off x="1345" y="878"/>
              <a:ext cx="57" cy="1565"/>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46" name="Rectangle 43"/>
            <p:cNvSpPr>
              <a:spLocks noChangeArrowheads="1"/>
            </p:cNvSpPr>
            <p:nvPr/>
          </p:nvSpPr>
          <p:spPr bwMode="auto">
            <a:xfrm>
              <a:off x="1491" y="1185"/>
              <a:ext cx="59" cy="1258"/>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47" name="Rectangle 44"/>
            <p:cNvSpPr>
              <a:spLocks noChangeArrowheads="1"/>
            </p:cNvSpPr>
            <p:nvPr/>
          </p:nvSpPr>
          <p:spPr bwMode="auto">
            <a:xfrm>
              <a:off x="1639" y="1460"/>
              <a:ext cx="57" cy="983"/>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48" name="Rectangle 45"/>
            <p:cNvSpPr>
              <a:spLocks noChangeArrowheads="1"/>
            </p:cNvSpPr>
            <p:nvPr/>
          </p:nvSpPr>
          <p:spPr bwMode="auto">
            <a:xfrm>
              <a:off x="1785" y="1611"/>
              <a:ext cx="57" cy="832"/>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49" name="Rectangle 46"/>
            <p:cNvSpPr>
              <a:spLocks noChangeArrowheads="1"/>
            </p:cNvSpPr>
            <p:nvPr/>
          </p:nvSpPr>
          <p:spPr bwMode="auto">
            <a:xfrm>
              <a:off x="2224" y="1477"/>
              <a:ext cx="58" cy="966"/>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50" name="Rectangle 47"/>
            <p:cNvSpPr>
              <a:spLocks noChangeArrowheads="1"/>
            </p:cNvSpPr>
            <p:nvPr/>
          </p:nvSpPr>
          <p:spPr bwMode="auto">
            <a:xfrm>
              <a:off x="2370" y="1632"/>
              <a:ext cx="58" cy="811"/>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51" name="Rectangle 48"/>
            <p:cNvSpPr>
              <a:spLocks noChangeArrowheads="1"/>
            </p:cNvSpPr>
            <p:nvPr/>
          </p:nvSpPr>
          <p:spPr bwMode="auto">
            <a:xfrm>
              <a:off x="2516" y="1748"/>
              <a:ext cx="60" cy="695"/>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52" name="Rectangle 49"/>
            <p:cNvSpPr>
              <a:spLocks noChangeArrowheads="1"/>
            </p:cNvSpPr>
            <p:nvPr/>
          </p:nvSpPr>
          <p:spPr bwMode="auto">
            <a:xfrm>
              <a:off x="2664" y="2143"/>
              <a:ext cx="58" cy="300"/>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53" name="Rectangle 50"/>
            <p:cNvSpPr>
              <a:spLocks noChangeArrowheads="1"/>
            </p:cNvSpPr>
            <p:nvPr/>
          </p:nvSpPr>
          <p:spPr bwMode="auto">
            <a:xfrm>
              <a:off x="2810" y="2291"/>
              <a:ext cx="58" cy="152"/>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54" name="Rectangle 51"/>
            <p:cNvSpPr>
              <a:spLocks noChangeArrowheads="1"/>
            </p:cNvSpPr>
            <p:nvPr/>
          </p:nvSpPr>
          <p:spPr bwMode="auto">
            <a:xfrm>
              <a:off x="2956" y="2099"/>
              <a:ext cx="60" cy="344"/>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55" name="Rectangle 52"/>
            <p:cNvSpPr>
              <a:spLocks noChangeArrowheads="1"/>
            </p:cNvSpPr>
            <p:nvPr/>
          </p:nvSpPr>
          <p:spPr bwMode="auto">
            <a:xfrm>
              <a:off x="3396" y="2193"/>
              <a:ext cx="58" cy="250"/>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56" name="Rectangle 53"/>
            <p:cNvSpPr>
              <a:spLocks noChangeArrowheads="1"/>
            </p:cNvSpPr>
            <p:nvPr/>
          </p:nvSpPr>
          <p:spPr bwMode="auto">
            <a:xfrm>
              <a:off x="3542" y="2164"/>
              <a:ext cx="59" cy="279"/>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57" name="Rectangle 54"/>
            <p:cNvSpPr>
              <a:spLocks noChangeArrowheads="1"/>
            </p:cNvSpPr>
            <p:nvPr/>
          </p:nvSpPr>
          <p:spPr bwMode="auto">
            <a:xfrm>
              <a:off x="3982" y="1880"/>
              <a:ext cx="59" cy="563"/>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58" name="Rectangle 55"/>
            <p:cNvSpPr>
              <a:spLocks noChangeArrowheads="1"/>
            </p:cNvSpPr>
            <p:nvPr/>
          </p:nvSpPr>
          <p:spPr bwMode="auto">
            <a:xfrm>
              <a:off x="4130" y="2260"/>
              <a:ext cx="57" cy="183"/>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59" name="Rectangle 56"/>
            <p:cNvSpPr>
              <a:spLocks noChangeArrowheads="1"/>
            </p:cNvSpPr>
            <p:nvPr/>
          </p:nvSpPr>
          <p:spPr bwMode="auto">
            <a:xfrm>
              <a:off x="4276" y="2249"/>
              <a:ext cx="57" cy="194"/>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60" name="Rectangle 57"/>
            <p:cNvSpPr>
              <a:spLocks noChangeArrowheads="1"/>
            </p:cNvSpPr>
            <p:nvPr/>
          </p:nvSpPr>
          <p:spPr bwMode="auto">
            <a:xfrm>
              <a:off x="4422" y="1990"/>
              <a:ext cx="57" cy="453"/>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61" name="Rectangle 58"/>
            <p:cNvSpPr>
              <a:spLocks noChangeArrowheads="1"/>
            </p:cNvSpPr>
            <p:nvPr/>
          </p:nvSpPr>
          <p:spPr bwMode="auto">
            <a:xfrm>
              <a:off x="4567" y="1734"/>
              <a:ext cx="60" cy="709"/>
            </a:xfrm>
            <a:prstGeom prst="rect">
              <a:avLst/>
            </a:prstGeom>
            <a:solidFill>
              <a:srgbClr val="9999FF"/>
            </a:solidFill>
            <a:ln w="9525">
              <a:noFill/>
              <a:miter lim="800000"/>
              <a:headEnd/>
              <a:tailEnd/>
            </a:ln>
          </p:spPr>
          <p:txBody>
            <a:bodyPr/>
            <a:lstStyle/>
            <a:p>
              <a:endParaRPr lang="en-US">
                <a:solidFill>
                  <a:srgbClr val="000000"/>
                </a:solidFill>
              </a:endParaRPr>
            </a:p>
          </p:txBody>
        </p:sp>
        <p:sp>
          <p:nvSpPr>
            <p:cNvPr id="62" name="Rectangle 59"/>
            <p:cNvSpPr>
              <a:spLocks noChangeArrowheads="1"/>
            </p:cNvSpPr>
            <p:nvPr/>
          </p:nvSpPr>
          <p:spPr bwMode="auto">
            <a:xfrm>
              <a:off x="4715" y="1801"/>
              <a:ext cx="58" cy="642"/>
            </a:xfrm>
            <a:prstGeom prst="rect">
              <a:avLst/>
            </a:prstGeom>
            <a:solidFill>
              <a:srgbClr val="9999FF"/>
            </a:solidFill>
            <a:ln w="9525">
              <a:noFill/>
              <a:miter lim="800000"/>
              <a:headEnd/>
              <a:tailEnd/>
            </a:ln>
          </p:spPr>
          <p:txBody>
            <a:bodyPr/>
            <a:lstStyle/>
            <a:p>
              <a:endParaRPr lang="en-US">
                <a:solidFill>
                  <a:srgbClr val="000000"/>
                </a:solidFill>
              </a:endParaRPr>
            </a:p>
          </p:txBody>
        </p:sp>
      </p:grpSp>
      <p:sp>
        <p:nvSpPr>
          <p:cNvPr id="63" name="Rectangle 60"/>
          <p:cNvSpPr>
            <a:spLocks noChangeArrowheads="1"/>
          </p:cNvSpPr>
          <p:nvPr/>
        </p:nvSpPr>
        <p:spPr bwMode="auto">
          <a:xfrm>
            <a:off x="7480300" y="2854325"/>
            <a:ext cx="90488" cy="1017588"/>
          </a:xfrm>
          <a:prstGeom prst="rect">
            <a:avLst/>
          </a:prstGeom>
          <a:noFill/>
          <a:ln w="12700">
            <a:noFill/>
            <a:miter lim="800000"/>
            <a:headEnd/>
            <a:tailEnd/>
          </a:ln>
        </p:spPr>
        <p:txBody>
          <a:bodyPr/>
          <a:lstStyle/>
          <a:p>
            <a:endParaRPr lang="en-US">
              <a:solidFill>
                <a:srgbClr val="000000"/>
              </a:solidFill>
            </a:endParaRPr>
          </a:p>
        </p:txBody>
      </p:sp>
      <p:sp>
        <p:nvSpPr>
          <p:cNvPr id="64" name="Rectangle 61"/>
          <p:cNvSpPr>
            <a:spLocks noChangeArrowheads="1"/>
          </p:cNvSpPr>
          <p:nvPr/>
        </p:nvSpPr>
        <p:spPr bwMode="auto">
          <a:xfrm>
            <a:off x="500063" y="1436688"/>
            <a:ext cx="92075" cy="155575"/>
          </a:xfrm>
          <a:prstGeom prst="rect">
            <a:avLst/>
          </a:prstGeom>
          <a:noFill/>
          <a:ln w="12700">
            <a:noFill/>
            <a:miter lim="800000"/>
            <a:headEnd/>
            <a:tailEnd/>
          </a:ln>
        </p:spPr>
        <p:txBody>
          <a:bodyPr/>
          <a:lstStyle/>
          <a:p>
            <a:endParaRPr lang="en-US">
              <a:solidFill>
                <a:srgbClr val="000000"/>
              </a:solidFill>
            </a:endParaRPr>
          </a:p>
        </p:txBody>
      </p:sp>
      <p:sp>
        <p:nvSpPr>
          <p:cNvPr id="65" name="Rectangle 62"/>
          <p:cNvSpPr>
            <a:spLocks noChangeArrowheads="1"/>
          </p:cNvSpPr>
          <p:nvPr/>
        </p:nvSpPr>
        <p:spPr bwMode="auto">
          <a:xfrm>
            <a:off x="731838" y="1374775"/>
            <a:ext cx="95250" cy="371475"/>
          </a:xfrm>
          <a:prstGeom prst="rect">
            <a:avLst/>
          </a:prstGeom>
          <a:noFill/>
          <a:ln w="12700">
            <a:noFill/>
            <a:miter lim="800000"/>
            <a:headEnd/>
            <a:tailEnd/>
          </a:ln>
        </p:spPr>
        <p:txBody>
          <a:bodyPr/>
          <a:lstStyle/>
          <a:p>
            <a:endParaRPr lang="en-US">
              <a:solidFill>
                <a:srgbClr val="000000"/>
              </a:solidFill>
            </a:endParaRPr>
          </a:p>
        </p:txBody>
      </p:sp>
      <p:sp>
        <p:nvSpPr>
          <p:cNvPr id="66" name="Rectangle 63"/>
          <p:cNvSpPr>
            <a:spLocks noChangeArrowheads="1"/>
          </p:cNvSpPr>
          <p:nvPr/>
        </p:nvSpPr>
        <p:spPr bwMode="auto">
          <a:xfrm>
            <a:off x="966788" y="1384300"/>
            <a:ext cx="92075" cy="165100"/>
          </a:xfrm>
          <a:prstGeom prst="rect">
            <a:avLst/>
          </a:prstGeom>
          <a:noFill/>
          <a:ln w="12700">
            <a:noFill/>
            <a:miter lim="800000"/>
            <a:headEnd/>
            <a:tailEnd/>
          </a:ln>
        </p:spPr>
        <p:txBody>
          <a:bodyPr/>
          <a:lstStyle/>
          <a:p>
            <a:endParaRPr lang="en-US">
              <a:solidFill>
                <a:srgbClr val="000000"/>
              </a:solidFill>
            </a:endParaRPr>
          </a:p>
        </p:txBody>
      </p:sp>
      <p:sp>
        <p:nvSpPr>
          <p:cNvPr id="67" name="Rectangle 64"/>
          <p:cNvSpPr>
            <a:spLocks noChangeArrowheads="1"/>
          </p:cNvSpPr>
          <p:nvPr/>
        </p:nvSpPr>
        <p:spPr bwMode="auto">
          <a:xfrm>
            <a:off x="1198563" y="1506538"/>
            <a:ext cx="92075" cy="238125"/>
          </a:xfrm>
          <a:prstGeom prst="rect">
            <a:avLst/>
          </a:prstGeom>
          <a:noFill/>
          <a:ln w="12700">
            <a:noFill/>
            <a:miter lim="800000"/>
            <a:headEnd/>
            <a:tailEnd/>
          </a:ln>
        </p:spPr>
        <p:txBody>
          <a:bodyPr/>
          <a:lstStyle/>
          <a:p>
            <a:endParaRPr lang="en-US">
              <a:solidFill>
                <a:srgbClr val="000000"/>
              </a:solidFill>
            </a:endParaRPr>
          </a:p>
        </p:txBody>
      </p:sp>
      <p:sp>
        <p:nvSpPr>
          <p:cNvPr id="68" name="Rectangle 65"/>
          <p:cNvSpPr>
            <a:spLocks noChangeArrowheads="1"/>
          </p:cNvSpPr>
          <p:nvPr/>
        </p:nvSpPr>
        <p:spPr bwMode="auto">
          <a:xfrm>
            <a:off x="1430338" y="1374775"/>
            <a:ext cx="92075" cy="381000"/>
          </a:xfrm>
          <a:prstGeom prst="rect">
            <a:avLst/>
          </a:prstGeom>
          <a:noFill/>
          <a:ln w="12700">
            <a:noFill/>
            <a:miter lim="800000"/>
            <a:headEnd/>
            <a:tailEnd/>
          </a:ln>
        </p:spPr>
        <p:txBody>
          <a:bodyPr/>
          <a:lstStyle/>
          <a:p>
            <a:endParaRPr lang="en-US">
              <a:solidFill>
                <a:srgbClr val="000000"/>
              </a:solidFill>
            </a:endParaRPr>
          </a:p>
        </p:txBody>
      </p:sp>
      <p:sp>
        <p:nvSpPr>
          <p:cNvPr id="69" name="Rectangle 66"/>
          <p:cNvSpPr>
            <a:spLocks noChangeArrowheads="1"/>
          </p:cNvSpPr>
          <p:nvPr/>
        </p:nvSpPr>
        <p:spPr bwMode="auto">
          <a:xfrm>
            <a:off x="1662113" y="1304925"/>
            <a:ext cx="95250" cy="238125"/>
          </a:xfrm>
          <a:prstGeom prst="rect">
            <a:avLst/>
          </a:prstGeom>
          <a:noFill/>
          <a:ln w="12700">
            <a:noFill/>
            <a:miter lim="800000"/>
            <a:headEnd/>
            <a:tailEnd/>
          </a:ln>
        </p:spPr>
        <p:txBody>
          <a:bodyPr/>
          <a:lstStyle/>
          <a:p>
            <a:endParaRPr lang="en-US">
              <a:solidFill>
                <a:srgbClr val="000000"/>
              </a:solidFill>
            </a:endParaRPr>
          </a:p>
        </p:txBody>
      </p:sp>
      <p:sp>
        <p:nvSpPr>
          <p:cNvPr id="70" name="Rectangle 67"/>
          <p:cNvSpPr>
            <a:spLocks noChangeArrowheads="1"/>
          </p:cNvSpPr>
          <p:nvPr/>
        </p:nvSpPr>
        <p:spPr bwMode="auto">
          <a:xfrm>
            <a:off x="1897063" y="1368425"/>
            <a:ext cx="92075" cy="228600"/>
          </a:xfrm>
          <a:prstGeom prst="rect">
            <a:avLst/>
          </a:prstGeom>
          <a:noFill/>
          <a:ln w="12700">
            <a:noFill/>
            <a:miter lim="800000"/>
            <a:headEnd/>
            <a:tailEnd/>
          </a:ln>
        </p:spPr>
        <p:txBody>
          <a:bodyPr/>
          <a:lstStyle/>
          <a:p>
            <a:endParaRPr lang="en-US">
              <a:solidFill>
                <a:srgbClr val="000000"/>
              </a:solidFill>
            </a:endParaRPr>
          </a:p>
        </p:txBody>
      </p:sp>
      <p:sp>
        <p:nvSpPr>
          <p:cNvPr id="71" name="Rectangle 68"/>
          <p:cNvSpPr>
            <a:spLocks noChangeArrowheads="1"/>
          </p:cNvSpPr>
          <p:nvPr/>
        </p:nvSpPr>
        <p:spPr bwMode="auto">
          <a:xfrm>
            <a:off x="2128838" y="1314450"/>
            <a:ext cx="92075" cy="73025"/>
          </a:xfrm>
          <a:prstGeom prst="rect">
            <a:avLst/>
          </a:prstGeom>
          <a:noFill/>
          <a:ln w="12700">
            <a:noFill/>
            <a:miter lim="800000"/>
            <a:headEnd/>
            <a:tailEnd/>
          </a:ln>
        </p:spPr>
        <p:txBody>
          <a:bodyPr/>
          <a:lstStyle/>
          <a:p>
            <a:endParaRPr lang="en-US">
              <a:solidFill>
                <a:srgbClr val="000000"/>
              </a:solidFill>
            </a:endParaRPr>
          </a:p>
        </p:txBody>
      </p:sp>
      <p:sp>
        <p:nvSpPr>
          <p:cNvPr id="72" name="Rectangle 69"/>
          <p:cNvSpPr>
            <a:spLocks noChangeArrowheads="1"/>
          </p:cNvSpPr>
          <p:nvPr/>
        </p:nvSpPr>
        <p:spPr bwMode="auto">
          <a:xfrm>
            <a:off x="2360613" y="1689100"/>
            <a:ext cx="93662" cy="185738"/>
          </a:xfrm>
          <a:prstGeom prst="rect">
            <a:avLst/>
          </a:prstGeom>
          <a:noFill/>
          <a:ln w="12700">
            <a:noFill/>
            <a:miter lim="800000"/>
            <a:headEnd/>
            <a:tailEnd/>
          </a:ln>
        </p:spPr>
        <p:txBody>
          <a:bodyPr/>
          <a:lstStyle/>
          <a:p>
            <a:endParaRPr lang="en-US">
              <a:solidFill>
                <a:srgbClr val="000000"/>
              </a:solidFill>
            </a:endParaRPr>
          </a:p>
        </p:txBody>
      </p:sp>
      <p:sp>
        <p:nvSpPr>
          <p:cNvPr id="73" name="Rectangle 70"/>
          <p:cNvSpPr>
            <a:spLocks noChangeArrowheads="1"/>
          </p:cNvSpPr>
          <p:nvPr/>
        </p:nvSpPr>
        <p:spPr bwMode="auto">
          <a:xfrm>
            <a:off x="2595563" y="1924050"/>
            <a:ext cx="90487" cy="387350"/>
          </a:xfrm>
          <a:prstGeom prst="rect">
            <a:avLst/>
          </a:prstGeom>
          <a:noFill/>
          <a:ln w="12700">
            <a:noFill/>
            <a:miter lim="800000"/>
            <a:headEnd/>
            <a:tailEnd/>
          </a:ln>
        </p:spPr>
        <p:txBody>
          <a:bodyPr/>
          <a:lstStyle/>
          <a:p>
            <a:endParaRPr lang="en-US">
              <a:solidFill>
                <a:srgbClr val="000000"/>
              </a:solidFill>
            </a:endParaRPr>
          </a:p>
        </p:txBody>
      </p:sp>
      <p:sp>
        <p:nvSpPr>
          <p:cNvPr id="74" name="Rectangle 71"/>
          <p:cNvSpPr>
            <a:spLocks noChangeArrowheads="1"/>
          </p:cNvSpPr>
          <p:nvPr/>
        </p:nvSpPr>
        <p:spPr bwMode="auto">
          <a:xfrm>
            <a:off x="2827338" y="2262188"/>
            <a:ext cx="90487" cy="288925"/>
          </a:xfrm>
          <a:prstGeom prst="rect">
            <a:avLst/>
          </a:prstGeom>
          <a:noFill/>
          <a:ln w="12700">
            <a:noFill/>
            <a:miter lim="800000"/>
            <a:headEnd/>
            <a:tailEnd/>
          </a:ln>
        </p:spPr>
        <p:txBody>
          <a:bodyPr/>
          <a:lstStyle/>
          <a:p>
            <a:endParaRPr lang="en-US">
              <a:solidFill>
                <a:srgbClr val="000000"/>
              </a:solidFill>
            </a:endParaRPr>
          </a:p>
        </p:txBody>
      </p:sp>
      <p:sp>
        <p:nvSpPr>
          <p:cNvPr id="75" name="Rectangle 72"/>
          <p:cNvSpPr>
            <a:spLocks noChangeArrowheads="1"/>
          </p:cNvSpPr>
          <p:nvPr/>
        </p:nvSpPr>
        <p:spPr bwMode="auto">
          <a:xfrm>
            <a:off x="3525838" y="1957388"/>
            <a:ext cx="90487" cy="381000"/>
          </a:xfrm>
          <a:prstGeom prst="rect">
            <a:avLst/>
          </a:prstGeom>
          <a:noFill/>
          <a:ln w="12700">
            <a:noFill/>
            <a:miter lim="800000"/>
            <a:headEnd/>
            <a:tailEnd/>
          </a:ln>
        </p:spPr>
        <p:txBody>
          <a:bodyPr/>
          <a:lstStyle/>
          <a:p>
            <a:endParaRPr lang="en-US">
              <a:solidFill>
                <a:srgbClr val="000000"/>
              </a:solidFill>
            </a:endParaRPr>
          </a:p>
        </p:txBody>
      </p:sp>
      <p:sp>
        <p:nvSpPr>
          <p:cNvPr id="76" name="Rectangle 73"/>
          <p:cNvSpPr>
            <a:spLocks noChangeArrowheads="1"/>
          </p:cNvSpPr>
          <p:nvPr/>
        </p:nvSpPr>
        <p:spPr bwMode="auto">
          <a:xfrm>
            <a:off x="3756025" y="2066925"/>
            <a:ext cx="92075" cy="519113"/>
          </a:xfrm>
          <a:prstGeom prst="rect">
            <a:avLst/>
          </a:prstGeom>
          <a:noFill/>
          <a:ln w="12700">
            <a:noFill/>
            <a:miter lim="800000"/>
            <a:headEnd/>
            <a:tailEnd/>
          </a:ln>
        </p:spPr>
        <p:txBody>
          <a:bodyPr/>
          <a:lstStyle/>
          <a:p>
            <a:endParaRPr lang="en-US">
              <a:solidFill>
                <a:srgbClr val="000000"/>
              </a:solidFill>
            </a:endParaRPr>
          </a:p>
        </p:txBody>
      </p:sp>
      <p:sp>
        <p:nvSpPr>
          <p:cNvPr id="77" name="Rectangle 74"/>
          <p:cNvSpPr>
            <a:spLocks noChangeArrowheads="1"/>
          </p:cNvSpPr>
          <p:nvPr/>
        </p:nvSpPr>
        <p:spPr bwMode="auto">
          <a:xfrm>
            <a:off x="3987800" y="2292350"/>
            <a:ext cx="95250" cy="476250"/>
          </a:xfrm>
          <a:prstGeom prst="rect">
            <a:avLst/>
          </a:prstGeom>
          <a:noFill/>
          <a:ln w="12700">
            <a:noFill/>
            <a:miter lim="800000"/>
            <a:headEnd/>
            <a:tailEnd/>
          </a:ln>
        </p:spPr>
        <p:txBody>
          <a:bodyPr/>
          <a:lstStyle/>
          <a:p>
            <a:endParaRPr lang="en-US">
              <a:solidFill>
                <a:srgbClr val="000000"/>
              </a:solidFill>
            </a:endParaRPr>
          </a:p>
        </p:txBody>
      </p:sp>
      <p:sp>
        <p:nvSpPr>
          <p:cNvPr id="78" name="Rectangle 75"/>
          <p:cNvSpPr>
            <a:spLocks noChangeArrowheads="1"/>
          </p:cNvSpPr>
          <p:nvPr/>
        </p:nvSpPr>
        <p:spPr bwMode="auto">
          <a:xfrm>
            <a:off x="4222750" y="3100388"/>
            <a:ext cx="92075" cy="295275"/>
          </a:xfrm>
          <a:prstGeom prst="rect">
            <a:avLst/>
          </a:prstGeom>
          <a:noFill/>
          <a:ln w="12700">
            <a:noFill/>
            <a:miter lim="800000"/>
            <a:headEnd/>
            <a:tailEnd/>
          </a:ln>
        </p:spPr>
        <p:txBody>
          <a:bodyPr/>
          <a:lstStyle/>
          <a:p>
            <a:endParaRPr lang="en-US">
              <a:solidFill>
                <a:srgbClr val="000000"/>
              </a:solidFill>
            </a:endParaRPr>
          </a:p>
        </p:txBody>
      </p:sp>
      <p:sp>
        <p:nvSpPr>
          <p:cNvPr id="79" name="Rectangle 76"/>
          <p:cNvSpPr>
            <a:spLocks noChangeArrowheads="1"/>
          </p:cNvSpPr>
          <p:nvPr/>
        </p:nvSpPr>
        <p:spPr bwMode="auto">
          <a:xfrm>
            <a:off x="4454525" y="3359150"/>
            <a:ext cx="92075" cy="271463"/>
          </a:xfrm>
          <a:prstGeom prst="rect">
            <a:avLst/>
          </a:prstGeom>
          <a:noFill/>
          <a:ln w="12700">
            <a:noFill/>
            <a:miter lim="800000"/>
            <a:headEnd/>
            <a:tailEnd/>
          </a:ln>
        </p:spPr>
        <p:txBody>
          <a:bodyPr/>
          <a:lstStyle/>
          <a:p>
            <a:endParaRPr lang="en-US">
              <a:solidFill>
                <a:srgbClr val="000000"/>
              </a:solidFill>
            </a:endParaRPr>
          </a:p>
        </p:txBody>
      </p:sp>
      <p:sp>
        <p:nvSpPr>
          <p:cNvPr id="80" name="Rectangle 77"/>
          <p:cNvSpPr>
            <a:spLocks noChangeArrowheads="1"/>
          </p:cNvSpPr>
          <p:nvPr/>
        </p:nvSpPr>
        <p:spPr bwMode="auto">
          <a:xfrm>
            <a:off x="4686300" y="2957513"/>
            <a:ext cx="95250" cy="368300"/>
          </a:xfrm>
          <a:prstGeom prst="rect">
            <a:avLst/>
          </a:prstGeom>
          <a:noFill/>
          <a:ln w="12700">
            <a:noFill/>
            <a:miter lim="800000"/>
            <a:headEnd/>
            <a:tailEnd/>
          </a:ln>
        </p:spPr>
        <p:txBody>
          <a:bodyPr/>
          <a:lstStyle/>
          <a:p>
            <a:endParaRPr lang="en-US">
              <a:solidFill>
                <a:srgbClr val="000000"/>
              </a:solidFill>
            </a:endParaRPr>
          </a:p>
        </p:txBody>
      </p:sp>
      <p:sp>
        <p:nvSpPr>
          <p:cNvPr id="81" name="Rectangle 78"/>
          <p:cNvSpPr>
            <a:spLocks noChangeArrowheads="1"/>
          </p:cNvSpPr>
          <p:nvPr/>
        </p:nvSpPr>
        <p:spPr bwMode="auto">
          <a:xfrm>
            <a:off x="5384800" y="3087688"/>
            <a:ext cx="92075" cy="387350"/>
          </a:xfrm>
          <a:prstGeom prst="rect">
            <a:avLst/>
          </a:prstGeom>
          <a:noFill/>
          <a:ln w="12700">
            <a:noFill/>
            <a:miter lim="800000"/>
            <a:headEnd/>
            <a:tailEnd/>
          </a:ln>
        </p:spPr>
        <p:txBody>
          <a:bodyPr/>
          <a:lstStyle/>
          <a:p>
            <a:endParaRPr lang="en-US">
              <a:solidFill>
                <a:srgbClr val="000000"/>
              </a:solidFill>
            </a:endParaRPr>
          </a:p>
        </p:txBody>
      </p:sp>
      <p:sp>
        <p:nvSpPr>
          <p:cNvPr id="82" name="Rectangle 79"/>
          <p:cNvSpPr>
            <a:spLocks noChangeArrowheads="1"/>
          </p:cNvSpPr>
          <p:nvPr/>
        </p:nvSpPr>
        <p:spPr bwMode="auto">
          <a:xfrm>
            <a:off x="5616575" y="3000375"/>
            <a:ext cx="95250" cy="430213"/>
          </a:xfrm>
          <a:prstGeom prst="rect">
            <a:avLst/>
          </a:prstGeom>
          <a:noFill/>
          <a:ln w="12700">
            <a:noFill/>
            <a:miter lim="800000"/>
            <a:headEnd/>
            <a:tailEnd/>
          </a:ln>
        </p:spPr>
        <p:txBody>
          <a:bodyPr/>
          <a:lstStyle/>
          <a:p>
            <a:endParaRPr lang="en-US">
              <a:solidFill>
                <a:srgbClr val="000000"/>
              </a:solidFill>
            </a:endParaRPr>
          </a:p>
        </p:txBody>
      </p:sp>
      <p:sp>
        <p:nvSpPr>
          <p:cNvPr id="83" name="Rectangle 80"/>
          <p:cNvSpPr>
            <a:spLocks noChangeArrowheads="1"/>
          </p:cNvSpPr>
          <p:nvPr/>
        </p:nvSpPr>
        <p:spPr bwMode="auto">
          <a:xfrm>
            <a:off x="6315075" y="2749550"/>
            <a:ext cx="93663" cy="228600"/>
          </a:xfrm>
          <a:prstGeom prst="rect">
            <a:avLst/>
          </a:prstGeom>
          <a:noFill/>
          <a:ln w="12700">
            <a:noFill/>
            <a:miter lim="800000"/>
            <a:headEnd/>
            <a:tailEnd/>
          </a:ln>
        </p:spPr>
        <p:txBody>
          <a:bodyPr/>
          <a:lstStyle/>
          <a:p>
            <a:endParaRPr lang="en-US">
              <a:solidFill>
                <a:srgbClr val="000000"/>
              </a:solidFill>
            </a:endParaRPr>
          </a:p>
        </p:txBody>
      </p:sp>
      <p:sp>
        <p:nvSpPr>
          <p:cNvPr id="84" name="Rectangle 81"/>
          <p:cNvSpPr>
            <a:spLocks noChangeArrowheads="1"/>
          </p:cNvSpPr>
          <p:nvPr/>
        </p:nvSpPr>
        <p:spPr bwMode="auto">
          <a:xfrm>
            <a:off x="6550025" y="3173413"/>
            <a:ext cx="90488" cy="409575"/>
          </a:xfrm>
          <a:prstGeom prst="rect">
            <a:avLst/>
          </a:prstGeom>
          <a:noFill/>
          <a:ln w="12700">
            <a:noFill/>
            <a:miter lim="800000"/>
            <a:headEnd/>
            <a:tailEnd/>
          </a:ln>
        </p:spPr>
        <p:txBody>
          <a:bodyPr/>
          <a:lstStyle/>
          <a:p>
            <a:endParaRPr lang="en-US">
              <a:solidFill>
                <a:srgbClr val="000000"/>
              </a:solidFill>
            </a:endParaRPr>
          </a:p>
        </p:txBody>
      </p:sp>
      <p:sp>
        <p:nvSpPr>
          <p:cNvPr id="85" name="Rectangle 82"/>
          <p:cNvSpPr>
            <a:spLocks noChangeArrowheads="1"/>
          </p:cNvSpPr>
          <p:nvPr/>
        </p:nvSpPr>
        <p:spPr bwMode="auto">
          <a:xfrm>
            <a:off x="6781800" y="3030538"/>
            <a:ext cx="90488" cy="533400"/>
          </a:xfrm>
          <a:prstGeom prst="rect">
            <a:avLst/>
          </a:prstGeom>
          <a:noFill/>
          <a:ln w="12700">
            <a:noFill/>
            <a:miter lim="800000"/>
            <a:headEnd/>
            <a:tailEnd/>
          </a:ln>
        </p:spPr>
        <p:txBody>
          <a:bodyPr/>
          <a:lstStyle/>
          <a:p>
            <a:endParaRPr lang="en-US">
              <a:solidFill>
                <a:srgbClr val="000000"/>
              </a:solidFill>
            </a:endParaRPr>
          </a:p>
        </p:txBody>
      </p:sp>
      <p:sp>
        <p:nvSpPr>
          <p:cNvPr id="86" name="Rectangle 83"/>
          <p:cNvSpPr>
            <a:spLocks noChangeArrowheads="1"/>
          </p:cNvSpPr>
          <p:nvPr/>
        </p:nvSpPr>
        <p:spPr bwMode="auto">
          <a:xfrm>
            <a:off x="7013575" y="2859088"/>
            <a:ext cx="90488" cy="293687"/>
          </a:xfrm>
          <a:prstGeom prst="rect">
            <a:avLst/>
          </a:prstGeom>
          <a:noFill/>
          <a:ln w="12700">
            <a:noFill/>
            <a:miter lim="800000"/>
            <a:headEnd/>
            <a:tailEnd/>
          </a:ln>
        </p:spPr>
        <p:txBody>
          <a:bodyPr/>
          <a:lstStyle/>
          <a:p>
            <a:endParaRPr lang="en-US">
              <a:solidFill>
                <a:srgbClr val="000000"/>
              </a:solidFill>
            </a:endParaRPr>
          </a:p>
        </p:txBody>
      </p:sp>
      <p:sp>
        <p:nvSpPr>
          <p:cNvPr id="87" name="Rectangle 84"/>
          <p:cNvSpPr>
            <a:spLocks noChangeArrowheads="1"/>
          </p:cNvSpPr>
          <p:nvPr/>
        </p:nvSpPr>
        <p:spPr bwMode="auto">
          <a:xfrm>
            <a:off x="7245350" y="2414588"/>
            <a:ext cx="93663" cy="331787"/>
          </a:xfrm>
          <a:prstGeom prst="rect">
            <a:avLst/>
          </a:prstGeom>
          <a:noFill/>
          <a:ln w="12700">
            <a:noFill/>
            <a:miter lim="800000"/>
            <a:headEnd/>
            <a:tailEnd/>
          </a:ln>
        </p:spPr>
        <p:txBody>
          <a:bodyPr/>
          <a:lstStyle/>
          <a:p>
            <a:endParaRPr lang="en-US">
              <a:solidFill>
                <a:srgbClr val="000000"/>
              </a:solidFill>
            </a:endParaRPr>
          </a:p>
        </p:txBody>
      </p:sp>
      <p:grpSp>
        <p:nvGrpSpPr>
          <p:cNvPr id="88" name="Group 85"/>
          <p:cNvGrpSpPr>
            <a:grpSpLocks/>
          </p:cNvGrpSpPr>
          <p:nvPr/>
        </p:nvGrpSpPr>
        <p:grpSpPr bwMode="auto">
          <a:xfrm>
            <a:off x="506413" y="1311275"/>
            <a:ext cx="7070725" cy="2325688"/>
            <a:chOff x="319" y="826"/>
            <a:chExt cx="4454" cy="1465"/>
          </a:xfrm>
        </p:grpSpPr>
        <p:sp>
          <p:nvSpPr>
            <p:cNvPr id="89" name="Rectangle 86"/>
            <p:cNvSpPr>
              <a:spLocks noChangeArrowheads="1"/>
            </p:cNvSpPr>
            <p:nvPr/>
          </p:nvSpPr>
          <p:spPr bwMode="auto">
            <a:xfrm>
              <a:off x="319" y="908"/>
              <a:ext cx="58" cy="98"/>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90" name="Rectangle 87"/>
            <p:cNvSpPr>
              <a:spLocks noChangeArrowheads="1"/>
            </p:cNvSpPr>
            <p:nvPr/>
          </p:nvSpPr>
          <p:spPr bwMode="auto">
            <a:xfrm>
              <a:off x="465" y="870"/>
              <a:ext cx="60" cy="234"/>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91" name="Rectangle 88"/>
            <p:cNvSpPr>
              <a:spLocks noChangeArrowheads="1"/>
            </p:cNvSpPr>
            <p:nvPr/>
          </p:nvSpPr>
          <p:spPr bwMode="auto">
            <a:xfrm>
              <a:off x="613" y="876"/>
              <a:ext cx="58" cy="103"/>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92" name="Rectangle 89"/>
            <p:cNvSpPr>
              <a:spLocks noChangeArrowheads="1"/>
            </p:cNvSpPr>
            <p:nvPr/>
          </p:nvSpPr>
          <p:spPr bwMode="auto">
            <a:xfrm>
              <a:off x="759" y="953"/>
              <a:ext cx="58" cy="149"/>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93" name="Rectangle 90"/>
            <p:cNvSpPr>
              <a:spLocks noChangeArrowheads="1"/>
            </p:cNvSpPr>
            <p:nvPr/>
          </p:nvSpPr>
          <p:spPr bwMode="auto">
            <a:xfrm>
              <a:off x="905" y="870"/>
              <a:ext cx="58" cy="240"/>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94" name="Rectangle 91"/>
            <p:cNvSpPr>
              <a:spLocks noChangeArrowheads="1"/>
            </p:cNvSpPr>
            <p:nvPr/>
          </p:nvSpPr>
          <p:spPr bwMode="auto">
            <a:xfrm>
              <a:off x="1051" y="826"/>
              <a:ext cx="59" cy="150"/>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95" name="Rectangle 92"/>
            <p:cNvSpPr>
              <a:spLocks noChangeArrowheads="1"/>
            </p:cNvSpPr>
            <p:nvPr/>
          </p:nvSpPr>
          <p:spPr bwMode="auto">
            <a:xfrm>
              <a:off x="1199" y="866"/>
              <a:ext cx="57" cy="144"/>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96" name="Rectangle 93"/>
            <p:cNvSpPr>
              <a:spLocks noChangeArrowheads="1"/>
            </p:cNvSpPr>
            <p:nvPr/>
          </p:nvSpPr>
          <p:spPr bwMode="auto">
            <a:xfrm>
              <a:off x="1345" y="832"/>
              <a:ext cx="57" cy="46"/>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97" name="Rectangle 94"/>
            <p:cNvSpPr>
              <a:spLocks noChangeArrowheads="1"/>
            </p:cNvSpPr>
            <p:nvPr/>
          </p:nvSpPr>
          <p:spPr bwMode="auto">
            <a:xfrm>
              <a:off x="1491" y="1068"/>
              <a:ext cx="59" cy="117"/>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98" name="Rectangle 95"/>
            <p:cNvSpPr>
              <a:spLocks noChangeArrowheads="1"/>
            </p:cNvSpPr>
            <p:nvPr/>
          </p:nvSpPr>
          <p:spPr bwMode="auto">
            <a:xfrm>
              <a:off x="1639" y="1216"/>
              <a:ext cx="57" cy="244"/>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99" name="Rectangle 96"/>
            <p:cNvSpPr>
              <a:spLocks noChangeArrowheads="1"/>
            </p:cNvSpPr>
            <p:nvPr/>
          </p:nvSpPr>
          <p:spPr bwMode="auto">
            <a:xfrm>
              <a:off x="1785" y="1429"/>
              <a:ext cx="57" cy="182"/>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100" name="Rectangle 97"/>
            <p:cNvSpPr>
              <a:spLocks noChangeArrowheads="1"/>
            </p:cNvSpPr>
            <p:nvPr/>
          </p:nvSpPr>
          <p:spPr bwMode="auto">
            <a:xfrm>
              <a:off x="2224" y="1237"/>
              <a:ext cx="58" cy="240"/>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101" name="Rectangle 98"/>
            <p:cNvSpPr>
              <a:spLocks noChangeArrowheads="1"/>
            </p:cNvSpPr>
            <p:nvPr/>
          </p:nvSpPr>
          <p:spPr bwMode="auto">
            <a:xfrm>
              <a:off x="2370" y="1306"/>
              <a:ext cx="58" cy="326"/>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102" name="Rectangle 99"/>
            <p:cNvSpPr>
              <a:spLocks noChangeArrowheads="1"/>
            </p:cNvSpPr>
            <p:nvPr/>
          </p:nvSpPr>
          <p:spPr bwMode="auto">
            <a:xfrm>
              <a:off x="2516" y="1448"/>
              <a:ext cx="60" cy="300"/>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103" name="Rectangle 100"/>
            <p:cNvSpPr>
              <a:spLocks noChangeArrowheads="1"/>
            </p:cNvSpPr>
            <p:nvPr/>
          </p:nvSpPr>
          <p:spPr bwMode="auto">
            <a:xfrm>
              <a:off x="2664" y="1957"/>
              <a:ext cx="58" cy="186"/>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104" name="Rectangle 101"/>
            <p:cNvSpPr>
              <a:spLocks noChangeArrowheads="1"/>
            </p:cNvSpPr>
            <p:nvPr/>
          </p:nvSpPr>
          <p:spPr bwMode="auto">
            <a:xfrm>
              <a:off x="2810" y="2120"/>
              <a:ext cx="58" cy="171"/>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105" name="Rectangle 102"/>
            <p:cNvSpPr>
              <a:spLocks noChangeArrowheads="1"/>
            </p:cNvSpPr>
            <p:nvPr/>
          </p:nvSpPr>
          <p:spPr bwMode="auto">
            <a:xfrm>
              <a:off x="2956" y="1867"/>
              <a:ext cx="60" cy="232"/>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106" name="Rectangle 103"/>
            <p:cNvSpPr>
              <a:spLocks noChangeArrowheads="1"/>
            </p:cNvSpPr>
            <p:nvPr/>
          </p:nvSpPr>
          <p:spPr bwMode="auto">
            <a:xfrm>
              <a:off x="3396" y="1949"/>
              <a:ext cx="58" cy="244"/>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107" name="Rectangle 104"/>
            <p:cNvSpPr>
              <a:spLocks noChangeArrowheads="1"/>
            </p:cNvSpPr>
            <p:nvPr/>
          </p:nvSpPr>
          <p:spPr bwMode="auto">
            <a:xfrm>
              <a:off x="3542" y="1894"/>
              <a:ext cx="59" cy="270"/>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108" name="Rectangle 105"/>
            <p:cNvSpPr>
              <a:spLocks noChangeArrowheads="1"/>
            </p:cNvSpPr>
            <p:nvPr/>
          </p:nvSpPr>
          <p:spPr bwMode="auto">
            <a:xfrm>
              <a:off x="3982" y="1736"/>
              <a:ext cx="59" cy="144"/>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109" name="Rectangle 106"/>
            <p:cNvSpPr>
              <a:spLocks noChangeArrowheads="1"/>
            </p:cNvSpPr>
            <p:nvPr/>
          </p:nvSpPr>
          <p:spPr bwMode="auto">
            <a:xfrm>
              <a:off x="4130" y="2003"/>
              <a:ext cx="57" cy="257"/>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110" name="Rectangle 107"/>
            <p:cNvSpPr>
              <a:spLocks noChangeArrowheads="1"/>
            </p:cNvSpPr>
            <p:nvPr/>
          </p:nvSpPr>
          <p:spPr bwMode="auto">
            <a:xfrm>
              <a:off x="4276" y="1913"/>
              <a:ext cx="57" cy="336"/>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111" name="Rectangle 108"/>
            <p:cNvSpPr>
              <a:spLocks noChangeArrowheads="1"/>
            </p:cNvSpPr>
            <p:nvPr/>
          </p:nvSpPr>
          <p:spPr bwMode="auto">
            <a:xfrm>
              <a:off x="4422" y="1805"/>
              <a:ext cx="57" cy="185"/>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112" name="Rectangle 109"/>
            <p:cNvSpPr>
              <a:spLocks noChangeArrowheads="1"/>
            </p:cNvSpPr>
            <p:nvPr/>
          </p:nvSpPr>
          <p:spPr bwMode="auto">
            <a:xfrm>
              <a:off x="4567" y="1525"/>
              <a:ext cx="60" cy="209"/>
            </a:xfrm>
            <a:prstGeom prst="rect">
              <a:avLst/>
            </a:prstGeom>
            <a:solidFill>
              <a:srgbClr val="993366"/>
            </a:solidFill>
            <a:ln w="9525">
              <a:noFill/>
              <a:miter lim="800000"/>
              <a:headEnd/>
              <a:tailEnd/>
            </a:ln>
          </p:spPr>
          <p:txBody>
            <a:bodyPr/>
            <a:lstStyle/>
            <a:p>
              <a:endParaRPr lang="en-US">
                <a:solidFill>
                  <a:srgbClr val="000000"/>
                </a:solidFill>
              </a:endParaRPr>
            </a:p>
          </p:txBody>
        </p:sp>
        <p:sp>
          <p:nvSpPr>
            <p:cNvPr id="113" name="Rectangle 110"/>
            <p:cNvSpPr>
              <a:spLocks noChangeArrowheads="1"/>
            </p:cNvSpPr>
            <p:nvPr/>
          </p:nvSpPr>
          <p:spPr bwMode="auto">
            <a:xfrm>
              <a:off x="4715" y="1617"/>
              <a:ext cx="58" cy="184"/>
            </a:xfrm>
            <a:prstGeom prst="rect">
              <a:avLst/>
            </a:prstGeom>
            <a:solidFill>
              <a:srgbClr val="993366"/>
            </a:solidFill>
            <a:ln w="9525">
              <a:noFill/>
              <a:miter lim="800000"/>
              <a:headEnd/>
              <a:tailEnd/>
            </a:ln>
          </p:spPr>
          <p:txBody>
            <a:bodyPr/>
            <a:lstStyle/>
            <a:p>
              <a:endParaRPr lang="en-US">
                <a:solidFill>
                  <a:srgbClr val="000000"/>
                </a:solidFill>
              </a:endParaRPr>
            </a:p>
          </p:txBody>
        </p:sp>
      </p:grpSp>
      <p:sp>
        <p:nvSpPr>
          <p:cNvPr id="114" name="Rectangle 111"/>
          <p:cNvSpPr>
            <a:spLocks noChangeArrowheads="1"/>
          </p:cNvSpPr>
          <p:nvPr/>
        </p:nvSpPr>
        <p:spPr bwMode="auto">
          <a:xfrm>
            <a:off x="7480300" y="2560638"/>
            <a:ext cx="90488" cy="293687"/>
          </a:xfrm>
          <a:prstGeom prst="rect">
            <a:avLst/>
          </a:prstGeom>
          <a:noFill/>
          <a:ln w="12700">
            <a:noFill/>
            <a:miter lim="800000"/>
            <a:headEnd/>
            <a:tailEnd/>
          </a:ln>
        </p:spPr>
        <p:txBody>
          <a:bodyPr/>
          <a:lstStyle/>
          <a:p>
            <a:endParaRPr lang="en-US">
              <a:solidFill>
                <a:srgbClr val="000000"/>
              </a:solidFill>
            </a:endParaRPr>
          </a:p>
        </p:txBody>
      </p:sp>
      <p:sp>
        <p:nvSpPr>
          <p:cNvPr id="115" name="Rectangle 112"/>
          <p:cNvSpPr>
            <a:spLocks noChangeArrowheads="1"/>
          </p:cNvSpPr>
          <p:nvPr/>
        </p:nvSpPr>
        <p:spPr bwMode="auto">
          <a:xfrm>
            <a:off x="500063" y="1365250"/>
            <a:ext cx="92075" cy="71438"/>
          </a:xfrm>
          <a:prstGeom prst="rect">
            <a:avLst/>
          </a:prstGeom>
          <a:noFill/>
          <a:ln w="12700">
            <a:noFill/>
            <a:miter lim="800000"/>
            <a:headEnd/>
            <a:tailEnd/>
          </a:ln>
        </p:spPr>
        <p:txBody>
          <a:bodyPr/>
          <a:lstStyle/>
          <a:p>
            <a:endParaRPr lang="en-US">
              <a:solidFill>
                <a:srgbClr val="000000"/>
              </a:solidFill>
            </a:endParaRPr>
          </a:p>
        </p:txBody>
      </p:sp>
      <p:sp>
        <p:nvSpPr>
          <p:cNvPr id="116" name="Rectangle 113"/>
          <p:cNvSpPr>
            <a:spLocks noChangeArrowheads="1"/>
          </p:cNvSpPr>
          <p:nvPr/>
        </p:nvSpPr>
        <p:spPr bwMode="auto">
          <a:xfrm>
            <a:off x="731838" y="1314450"/>
            <a:ext cx="95250" cy="60325"/>
          </a:xfrm>
          <a:prstGeom prst="rect">
            <a:avLst/>
          </a:prstGeom>
          <a:noFill/>
          <a:ln w="12700">
            <a:noFill/>
            <a:miter lim="800000"/>
            <a:headEnd/>
            <a:tailEnd/>
          </a:ln>
        </p:spPr>
        <p:txBody>
          <a:bodyPr/>
          <a:lstStyle/>
          <a:p>
            <a:endParaRPr lang="en-US">
              <a:solidFill>
                <a:srgbClr val="000000"/>
              </a:solidFill>
            </a:endParaRPr>
          </a:p>
        </p:txBody>
      </p:sp>
      <p:sp>
        <p:nvSpPr>
          <p:cNvPr id="117" name="Rectangle 114"/>
          <p:cNvSpPr>
            <a:spLocks noChangeArrowheads="1"/>
          </p:cNvSpPr>
          <p:nvPr/>
        </p:nvSpPr>
        <p:spPr bwMode="auto">
          <a:xfrm>
            <a:off x="966788" y="1244600"/>
            <a:ext cx="92075" cy="139700"/>
          </a:xfrm>
          <a:prstGeom prst="rect">
            <a:avLst/>
          </a:prstGeom>
          <a:noFill/>
          <a:ln w="12700">
            <a:noFill/>
            <a:miter lim="800000"/>
            <a:headEnd/>
            <a:tailEnd/>
          </a:ln>
        </p:spPr>
        <p:txBody>
          <a:bodyPr/>
          <a:lstStyle/>
          <a:p>
            <a:endParaRPr lang="en-US">
              <a:solidFill>
                <a:srgbClr val="000000"/>
              </a:solidFill>
            </a:endParaRPr>
          </a:p>
        </p:txBody>
      </p:sp>
      <p:sp>
        <p:nvSpPr>
          <p:cNvPr id="118" name="Rectangle 115"/>
          <p:cNvSpPr>
            <a:spLocks noChangeArrowheads="1"/>
          </p:cNvSpPr>
          <p:nvPr/>
        </p:nvSpPr>
        <p:spPr bwMode="auto">
          <a:xfrm>
            <a:off x="1198563" y="1252538"/>
            <a:ext cx="92075" cy="254000"/>
          </a:xfrm>
          <a:prstGeom prst="rect">
            <a:avLst/>
          </a:prstGeom>
          <a:noFill/>
          <a:ln w="12700">
            <a:noFill/>
            <a:miter lim="800000"/>
            <a:headEnd/>
            <a:tailEnd/>
          </a:ln>
        </p:spPr>
        <p:txBody>
          <a:bodyPr/>
          <a:lstStyle/>
          <a:p>
            <a:endParaRPr lang="en-US">
              <a:solidFill>
                <a:srgbClr val="000000"/>
              </a:solidFill>
            </a:endParaRPr>
          </a:p>
        </p:txBody>
      </p:sp>
      <p:sp>
        <p:nvSpPr>
          <p:cNvPr id="119" name="Rectangle 116"/>
          <p:cNvSpPr>
            <a:spLocks noChangeArrowheads="1"/>
          </p:cNvSpPr>
          <p:nvPr/>
        </p:nvSpPr>
        <p:spPr bwMode="auto">
          <a:xfrm>
            <a:off x="1430338" y="1331913"/>
            <a:ext cx="92075" cy="42862"/>
          </a:xfrm>
          <a:prstGeom prst="rect">
            <a:avLst/>
          </a:prstGeom>
          <a:noFill/>
          <a:ln w="12700">
            <a:noFill/>
            <a:miter lim="800000"/>
            <a:headEnd/>
            <a:tailEnd/>
          </a:ln>
        </p:spPr>
        <p:txBody>
          <a:bodyPr/>
          <a:lstStyle/>
          <a:p>
            <a:endParaRPr lang="en-US">
              <a:solidFill>
                <a:srgbClr val="000000"/>
              </a:solidFill>
            </a:endParaRPr>
          </a:p>
        </p:txBody>
      </p:sp>
      <p:sp>
        <p:nvSpPr>
          <p:cNvPr id="120" name="Rectangle 117"/>
          <p:cNvSpPr>
            <a:spLocks noChangeArrowheads="1"/>
          </p:cNvSpPr>
          <p:nvPr/>
        </p:nvSpPr>
        <p:spPr bwMode="auto">
          <a:xfrm>
            <a:off x="1662113" y="1252538"/>
            <a:ext cx="95250" cy="52387"/>
          </a:xfrm>
          <a:prstGeom prst="rect">
            <a:avLst/>
          </a:prstGeom>
          <a:noFill/>
          <a:ln w="12700">
            <a:noFill/>
            <a:miter lim="800000"/>
            <a:headEnd/>
            <a:tailEnd/>
          </a:ln>
        </p:spPr>
        <p:txBody>
          <a:bodyPr/>
          <a:lstStyle/>
          <a:p>
            <a:endParaRPr lang="en-US">
              <a:solidFill>
                <a:srgbClr val="000000"/>
              </a:solidFill>
            </a:endParaRPr>
          </a:p>
        </p:txBody>
      </p:sp>
      <p:sp>
        <p:nvSpPr>
          <p:cNvPr id="121" name="Rectangle 118"/>
          <p:cNvSpPr>
            <a:spLocks noChangeArrowheads="1"/>
          </p:cNvSpPr>
          <p:nvPr/>
        </p:nvSpPr>
        <p:spPr bwMode="auto">
          <a:xfrm>
            <a:off x="1897063" y="1271588"/>
            <a:ext cx="92075" cy="96837"/>
          </a:xfrm>
          <a:prstGeom prst="rect">
            <a:avLst/>
          </a:prstGeom>
          <a:noFill/>
          <a:ln w="12700">
            <a:noFill/>
            <a:miter lim="800000"/>
            <a:headEnd/>
            <a:tailEnd/>
          </a:ln>
        </p:spPr>
        <p:txBody>
          <a:bodyPr/>
          <a:lstStyle/>
          <a:p>
            <a:endParaRPr lang="en-US">
              <a:solidFill>
                <a:srgbClr val="000000"/>
              </a:solidFill>
            </a:endParaRPr>
          </a:p>
        </p:txBody>
      </p:sp>
      <p:sp>
        <p:nvSpPr>
          <p:cNvPr id="122" name="Rectangle 119"/>
          <p:cNvSpPr>
            <a:spLocks noChangeArrowheads="1"/>
          </p:cNvSpPr>
          <p:nvPr/>
        </p:nvSpPr>
        <p:spPr bwMode="auto">
          <a:xfrm>
            <a:off x="2128838" y="1252538"/>
            <a:ext cx="92075" cy="61912"/>
          </a:xfrm>
          <a:prstGeom prst="rect">
            <a:avLst/>
          </a:prstGeom>
          <a:noFill/>
          <a:ln w="12700">
            <a:noFill/>
            <a:miter lim="800000"/>
            <a:headEnd/>
            <a:tailEnd/>
          </a:ln>
        </p:spPr>
        <p:txBody>
          <a:bodyPr/>
          <a:lstStyle/>
          <a:p>
            <a:endParaRPr lang="en-US">
              <a:solidFill>
                <a:srgbClr val="000000"/>
              </a:solidFill>
            </a:endParaRPr>
          </a:p>
        </p:txBody>
      </p:sp>
      <p:sp>
        <p:nvSpPr>
          <p:cNvPr id="123" name="Rectangle 120"/>
          <p:cNvSpPr>
            <a:spLocks noChangeArrowheads="1"/>
          </p:cNvSpPr>
          <p:nvPr/>
        </p:nvSpPr>
        <p:spPr bwMode="auto">
          <a:xfrm>
            <a:off x="2360613" y="1527175"/>
            <a:ext cx="93662" cy="161925"/>
          </a:xfrm>
          <a:prstGeom prst="rect">
            <a:avLst/>
          </a:prstGeom>
          <a:noFill/>
          <a:ln w="12700">
            <a:noFill/>
            <a:miter lim="800000"/>
            <a:headEnd/>
            <a:tailEnd/>
          </a:ln>
        </p:spPr>
        <p:txBody>
          <a:bodyPr/>
          <a:lstStyle/>
          <a:p>
            <a:endParaRPr lang="en-US">
              <a:solidFill>
                <a:srgbClr val="000000"/>
              </a:solidFill>
            </a:endParaRPr>
          </a:p>
        </p:txBody>
      </p:sp>
      <p:sp>
        <p:nvSpPr>
          <p:cNvPr id="124" name="Rectangle 121"/>
          <p:cNvSpPr>
            <a:spLocks noChangeArrowheads="1"/>
          </p:cNvSpPr>
          <p:nvPr/>
        </p:nvSpPr>
        <p:spPr bwMode="auto">
          <a:xfrm>
            <a:off x="2595563" y="1262063"/>
            <a:ext cx="90487" cy="661987"/>
          </a:xfrm>
          <a:prstGeom prst="rect">
            <a:avLst/>
          </a:prstGeom>
          <a:noFill/>
          <a:ln w="12700">
            <a:noFill/>
            <a:miter lim="800000"/>
            <a:headEnd/>
            <a:tailEnd/>
          </a:ln>
        </p:spPr>
        <p:txBody>
          <a:bodyPr/>
          <a:lstStyle/>
          <a:p>
            <a:endParaRPr lang="en-US">
              <a:solidFill>
                <a:srgbClr val="000000"/>
              </a:solidFill>
            </a:endParaRPr>
          </a:p>
        </p:txBody>
      </p:sp>
      <p:sp>
        <p:nvSpPr>
          <p:cNvPr id="125" name="Rectangle 122"/>
          <p:cNvSpPr>
            <a:spLocks noChangeArrowheads="1"/>
          </p:cNvSpPr>
          <p:nvPr/>
        </p:nvSpPr>
        <p:spPr bwMode="auto">
          <a:xfrm>
            <a:off x="2827338" y="1271588"/>
            <a:ext cx="90487" cy="990600"/>
          </a:xfrm>
          <a:prstGeom prst="rect">
            <a:avLst/>
          </a:prstGeom>
          <a:noFill/>
          <a:ln w="12700">
            <a:noFill/>
            <a:miter lim="800000"/>
            <a:headEnd/>
            <a:tailEnd/>
          </a:ln>
        </p:spPr>
        <p:txBody>
          <a:bodyPr/>
          <a:lstStyle/>
          <a:p>
            <a:endParaRPr lang="en-US">
              <a:solidFill>
                <a:srgbClr val="000000"/>
              </a:solidFill>
            </a:endParaRPr>
          </a:p>
        </p:txBody>
      </p:sp>
      <p:sp>
        <p:nvSpPr>
          <p:cNvPr id="126" name="Rectangle 123"/>
          <p:cNvSpPr>
            <a:spLocks noChangeArrowheads="1"/>
          </p:cNvSpPr>
          <p:nvPr/>
        </p:nvSpPr>
        <p:spPr bwMode="auto">
          <a:xfrm>
            <a:off x="3525838" y="1262063"/>
            <a:ext cx="90487" cy="695325"/>
          </a:xfrm>
          <a:prstGeom prst="rect">
            <a:avLst/>
          </a:prstGeom>
          <a:noFill/>
          <a:ln w="12700">
            <a:noFill/>
            <a:miter lim="800000"/>
            <a:headEnd/>
            <a:tailEnd/>
          </a:ln>
        </p:spPr>
        <p:txBody>
          <a:bodyPr/>
          <a:lstStyle/>
          <a:p>
            <a:endParaRPr lang="en-US">
              <a:solidFill>
                <a:srgbClr val="000000"/>
              </a:solidFill>
            </a:endParaRPr>
          </a:p>
        </p:txBody>
      </p:sp>
      <p:sp>
        <p:nvSpPr>
          <p:cNvPr id="127" name="Rectangle 124"/>
          <p:cNvSpPr>
            <a:spLocks noChangeArrowheads="1"/>
          </p:cNvSpPr>
          <p:nvPr/>
        </p:nvSpPr>
        <p:spPr bwMode="auto">
          <a:xfrm>
            <a:off x="3756025" y="1360488"/>
            <a:ext cx="92075" cy="706437"/>
          </a:xfrm>
          <a:prstGeom prst="rect">
            <a:avLst/>
          </a:prstGeom>
          <a:noFill/>
          <a:ln w="12700">
            <a:noFill/>
            <a:miter lim="800000"/>
            <a:headEnd/>
            <a:tailEnd/>
          </a:ln>
        </p:spPr>
        <p:txBody>
          <a:bodyPr/>
          <a:lstStyle/>
          <a:p>
            <a:endParaRPr lang="en-US">
              <a:solidFill>
                <a:srgbClr val="000000"/>
              </a:solidFill>
            </a:endParaRPr>
          </a:p>
        </p:txBody>
      </p:sp>
      <p:sp>
        <p:nvSpPr>
          <p:cNvPr id="128" name="Rectangle 125"/>
          <p:cNvSpPr>
            <a:spLocks noChangeArrowheads="1"/>
          </p:cNvSpPr>
          <p:nvPr/>
        </p:nvSpPr>
        <p:spPr bwMode="auto">
          <a:xfrm>
            <a:off x="3987800" y="1466850"/>
            <a:ext cx="95250" cy="825500"/>
          </a:xfrm>
          <a:prstGeom prst="rect">
            <a:avLst/>
          </a:prstGeom>
          <a:noFill/>
          <a:ln w="12700">
            <a:noFill/>
            <a:miter lim="800000"/>
            <a:headEnd/>
            <a:tailEnd/>
          </a:ln>
        </p:spPr>
        <p:txBody>
          <a:bodyPr/>
          <a:lstStyle/>
          <a:p>
            <a:endParaRPr lang="en-US">
              <a:solidFill>
                <a:srgbClr val="000000"/>
              </a:solidFill>
            </a:endParaRPr>
          </a:p>
        </p:txBody>
      </p:sp>
      <p:sp>
        <p:nvSpPr>
          <p:cNvPr id="129" name="Rectangle 126"/>
          <p:cNvSpPr>
            <a:spLocks noChangeArrowheads="1"/>
          </p:cNvSpPr>
          <p:nvPr/>
        </p:nvSpPr>
        <p:spPr bwMode="auto">
          <a:xfrm>
            <a:off x="4222750" y="1835150"/>
            <a:ext cx="92075" cy="1265238"/>
          </a:xfrm>
          <a:prstGeom prst="rect">
            <a:avLst/>
          </a:prstGeom>
          <a:noFill/>
          <a:ln w="12700">
            <a:noFill/>
            <a:miter lim="800000"/>
            <a:headEnd/>
            <a:tailEnd/>
          </a:ln>
        </p:spPr>
        <p:txBody>
          <a:bodyPr/>
          <a:lstStyle/>
          <a:p>
            <a:endParaRPr lang="en-US">
              <a:solidFill>
                <a:srgbClr val="000000"/>
              </a:solidFill>
            </a:endParaRPr>
          </a:p>
        </p:txBody>
      </p:sp>
      <p:sp>
        <p:nvSpPr>
          <p:cNvPr id="130" name="Rectangle 127"/>
          <p:cNvSpPr>
            <a:spLocks noChangeArrowheads="1"/>
          </p:cNvSpPr>
          <p:nvPr/>
        </p:nvSpPr>
        <p:spPr bwMode="auto">
          <a:xfrm>
            <a:off x="4454525" y="1951038"/>
            <a:ext cx="92075" cy="1408112"/>
          </a:xfrm>
          <a:prstGeom prst="rect">
            <a:avLst/>
          </a:prstGeom>
          <a:noFill/>
          <a:ln w="12700">
            <a:noFill/>
            <a:miter lim="800000"/>
            <a:headEnd/>
            <a:tailEnd/>
          </a:ln>
        </p:spPr>
        <p:txBody>
          <a:bodyPr/>
          <a:lstStyle/>
          <a:p>
            <a:endParaRPr lang="en-US">
              <a:solidFill>
                <a:srgbClr val="000000"/>
              </a:solidFill>
            </a:endParaRPr>
          </a:p>
        </p:txBody>
      </p:sp>
      <p:sp>
        <p:nvSpPr>
          <p:cNvPr id="131" name="Rectangle 128"/>
          <p:cNvSpPr>
            <a:spLocks noChangeArrowheads="1"/>
          </p:cNvSpPr>
          <p:nvPr/>
        </p:nvSpPr>
        <p:spPr bwMode="auto">
          <a:xfrm>
            <a:off x="4686300" y="1765300"/>
            <a:ext cx="95250" cy="1192213"/>
          </a:xfrm>
          <a:prstGeom prst="rect">
            <a:avLst/>
          </a:prstGeom>
          <a:noFill/>
          <a:ln w="12700">
            <a:noFill/>
            <a:miter lim="800000"/>
            <a:headEnd/>
            <a:tailEnd/>
          </a:ln>
        </p:spPr>
        <p:txBody>
          <a:bodyPr/>
          <a:lstStyle/>
          <a:p>
            <a:endParaRPr lang="en-US">
              <a:solidFill>
                <a:srgbClr val="000000"/>
              </a:solidFill>
            </a:endParaRPr>
          </a:p>
        </p:txBody>
      </p:sp>
      <p:sp>
        <p:nvSpPr>
          <p:cNvPr id="132" name="Rectangle 129"/>
          <p:cNvSpPr>
            <a:spLocks noChangeArrowheads="1"/>
          </p:cNvSpPr>
          <p:nvPr/>
        </p:nvSpPr>
        <p:spPr bwMode="auto">
          <a:xfrm>
            <a:off x="5384800" y="1612900"/>
            <a:ext cx="92075" cy="1474788"/>
          </a:xfrm>
          <a:prstGeom prst="rect">
            <a:avLst/>
          </a:prstGeom>
          <a:noFill/>
          <a:ln w="12700">
            <a:noFill/>
            <a:miter lim="800000"/>
            <a:headEnd/>
            <a:tailEnd/>
          </a:ln>
        </p:spPr>
        <p:txBody>
          <a:bodyPr/>
          <a:lstStyle/>
          <a:p>
            <a:endParaRPr lang="en-US">
              <a:solidFill>
                <a:srgbClr val="000000"/>
              </a:solidFill>
            </a:endParaRPr>
          </a:p>
        </p:txBody>
      </p:sp>
      <p:sp>
        <p:nvSpPr>
          <p:cNvPr id="133" name="Rectangle 130"/>
          <p:cNvSpPr>
            <a:spLocks noChangeArrowheads="1"/>
          </p:cNvSpPr>
          <p:nvPr/>
        </p:nvSpPr>
        <p:spPr bwMode="auto">
          <a:xfrm>
            <a:off x="5616575" y="1695450"/>
            <a:ext cx="95250" cy="1304925"/>
          </a:xfrm>
          <a:prstGeom prst="rect">
            <a:avLst/>
          </a:prstGeom>
          <a:noFill/>
          <a:ln w="12700">
            <a:noFill/>
            <a:miter lim="800000"/>
            <a:headEnd/>
            <a:tailEnd/>
          </a:ln>
        </p:spPr>
        <p:txBody>
          <a:bodyPr/>
          <a:lstStyle/>
          <a:p>
            <a:endParaRPr lang="en-US">
              <a:solidFill>
                <a:srgbClr val="000000"/>
              </a:solidFill>
            </a:endParaRPr>
          </a:p>
        </p:txBody>
      </p:sp>
      <p:sp>
        <p:nvSpPr>
          <p:cNvPr id="134" name="Rectangle 131"/>
          <p:cNvSpPr>
            <a:spLocks noChangeArrowheads="1"/>
          </p:cNvSpPr>
          <p:nvPr/>
        </p:nvSpPr>
        <p:spPr bwMode="auto">
          <a:xfrm>
            <a:off x="6315075" y="2228850"/>
            <a:ext cx="93663" cy="520700"/>
          </a:xfrm>
          <a:prstGeom prst="rect">
            <a:avLst/>
          </a:prstGeom>
          <a:noFill/>
          <a:ln w="12700">
            <a:noFill/>
            <a:miter lim="800000"/>
            <a:headEnd/>
            <a:tailEnd/>
          </a:ln>
        </p:spPr>
        <p:txBody>
          <a:bodyPr/>
          <a:lstStyle/>
          <a:p>
            <a:endParaRPr lang="en-US">
              <a:solidFill>
                <a:srgbClr val="000000"/>
              </a:solidFill>
            </a:endParaRPr>
          </a:p>
        </p:txBody>
      </p:sp>
      <p:sp>
        <p:nvSpPr>
          <p:cNvPr id="135" name="Rectangle 132"/>
          <p:cNvSpPr>
            <a:spLocks noChangeArrowheads="1"/>
          </p:cNvSpPr>
          <p:nvPr/>
        </p:nvSpPr>
        <p:spPr bwMode="auto">
          <a:xfrm>
            <a:off x="6550025" y="1731963"/>
            <a:ext cx="90488" cy="1441450"/>
          </a:xfrm>
          <a:prstGeom prst="rect">
            <a:avLst/>
          </a:prstGeom>
          <a:noFill/>
          <a:ln w="12700">
            <a:noFill/>
            <a:miter lim="800000"/>
            <a:headEnd/>
            <a:tailEnd/>
          </a:ln>
        </p:spPr>
        <p:txBody>
          <a:bodyPr/>
          <a:lstStyle/>
          <a:p>
            <a:endParaRPr lang="en-US">
              <a:solidFill>
                <a:srgbClr val="000000"/>
              </a:solidFill>
            </a:endParaRPr>
          </a:p>
        </p:txBody>
      </p:sp>
      <p:sp>
        <p:nvSpPr>
          <p:cNvPr id="136" name="Rectangle 133"/>
          <p:cNvSpPr>
            <a:spLocks noChangeArrowheads="1"/>
          </p:cNvSpPr>
          <p:nvPr/>
        </p:nvSpPr>
        <p:spPr bwMode="auto">
          <a:xfrm>
            <a:off x="6781800" y="1579563"/>
            <a:ext cx="90488" cy="1450975"/>
          </a:xfrm>
          <a:prstGeom prst="rect">
            <a:avLst/>
          </a:prstGeom>
          <a:noFill/>
          <a:ln w="12700">
            <a:noFill/>
            <a:miter lim="800000"/>
            <a:headEnd/>
            <a:tailEnd/>
          </a:ln>
        </p:spPr>
        <p:txBody>
          <a:bodyPr/>
          <a:lstStyle/>
          <a:p>
            <a:endParaRPr lang="en-US">
              <a:solidFill>
                <a:srgbClr val="000000"/>
              </a:solidFill>
            </a:endParaRPr>
          </a:p>
        </p:txBody>
      </p:sp>
      <p:sp>
        <p:nvSpPr>
          <p:cNvPr id="137" name="Rectangle 134"/>
          <p:cNvSpPr>
            <a:spLocks noChangeArrowheads="1"/>
          </p:cNvSpPr>
          <p:nvPr/>
        </p:nvSpPr>
        <p:spPr bwMode="auto">
          <a:xfrm>
            <a:off x="7013575" y="1427163"/>
            <a:ext cx="90488" cy="1431925"/>
          </a:xfrm>
          <a:prstGeom prst="rect">
            <a:avLst/>
          </a:prstGeom>
          <a:noFill/>
          <a:ln w="12700">
            <a:noFill/>
            <a:miter lim="800000"/>
            <a:headEnd/>
            <a:tailEnd/>
          </a:ln>
        </p:spPr>
        <p:txBody>
          <a:bodyPr/>
          <a:lstStyle/>
          <a:p>
            <a:endParaRPr lang="en-US">
              <a:solidFill>
                <a:srgbClr val="000000"/>
              </a:solidFill>
            </a:endParaRPr>
          </a:p>
        </p:txBody>
      </p:sp>
      <p:sp>
        <p:nvSpPr>
          <p:cNvPr id="138" name="Rectangle 135"/>
          <p:cNvSpPr>
            <a:spLocks noChangeArrowheads="1"/>
          </p:cNvSpPr>
          <p:nvPr/>
        </p:nvSpPr>
        <p:spPr bwMode="auto">
          <a:xfrm>
            <a:off x="7245350" y="1363663"/>
            <a:ext cx="93663" cy="1050925"/>
          </a:xfrm>
          <a:prstGeom prst="rect">
            <a:avLst/>
          </a:prstGeom>
          <a:noFill/>
          <a:ln w="12700">
            <a:noFill/>
            <a:miter lim="800000"/>
            <a:headEnd/>
            <a:tailEnd/>
          </a:ln>
        </p:spPr>
        <p:txBody>
          <a:bodyPr/>
          <a:lstStyle/>
          <a:p>
            <a:endParaRPr lang="en-US">
              <a:solidFill>
                <a:srgbClr val="000000"/>
              </a:solidFill>
            </a:endParaRPr>
          </a:p>
        </p:txBody>
      </p:sp>
      <p:grpSp>
        <p:nvGrpSpPr>
          <p:cNvPr id="139" name="Group 136"/>
          <p:cNvGrpSpPr>
            <a:grpSpLocks/>
          </p:cNvGrpSpPr>
          <p:nvPr/>
        </p:nvGrpSpPr>
        <p:grpSpPr bwMode="auto">
          <a:xfrm>
            <a:off x="506413" y="1249363"/>
            <a:ext cx="7070725" cy="2116137"/>
            <a:chOff x="319" y="787"/>
            <a:chExt cx="4454" cy="1333"/>
          </a:xfrm>
        </p:grpSpPr>
        <p:sp>
          <p:nvSpPr>
            <p:cNvPr id="140" name="Rectangle 137"/>
            <p:cNvSpPr>
              <a:spLocks noChangeArrowheads="1"/>
            </p:cNvSpPr>
            <p:nvPr/>
          </p:nvSpPr>
          <p:spPr bwMode="auto">
            <a:xfrm>
              <a:off x="319" y="864"/>
              <a:ext cx="58" cy="44"/>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41" name="Rectangle 138"/>
            <p:cNvSpPr>
              <a:spLocks noChangeArrowheads="1"/>
            </p:cNvSpPr>
            <p:nvPr/>
          </p:nvSpPr>
          <p:spPr bwMode="auto">
            <a:xfrm>
              <a:off x="465" y="832"/>
              <a:ext cx="60" cy="38"/>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42" name="Rectangle 139"/>
            <p:cNvSpPr>
              <a:spLocks noChangeArrowheads="1"/>
            </p:cNvSpPr>
            <p:nvPr/>
          </p:nvSpPr>
          <p:spPr bwMode="auto">
            <a:xfrm>
              <a:off x="613" y="787"/>
              <a:ext cx="58" cy="89"/>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43" name="Rectangle 140"/>
            <p:cNvSpPr>
              <a:spLocks noChangeArrowheads="1"/>
            </p:cNvSpPr>
            <p:nvPr/>
          </p:nvSpPr>
          <p:spPr bwMode="auto">
            <a:xfrm>
              <a:off x="759" y="793"/>
              <a:ext cx="58" cy="160"/>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44" name="Rectangle 141"/>
            <p:cNvSpPr>
              <a:spLocks noChangeArrowheads="1"/>
            </p:cNvSpPr>
            <p:nvPr/>
          </p:nvSpPr>
          <p:spPr bwMode="auto">
            <a:xfrm>
              <a:off x="905" y="843"/>
              <a:ext cx="58" cy="27"/>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45" name="Rectangle 142"/>
            <p:cNvSpPr>
              <a:spLocks noChangeArrowheads="1"/>
            </p:cNvSpPr>
            <p:nvPr/>
          </p:nvSpPr>
          <p:spPr bwMode="auto">
            <a:xfrm>
              <a:off x="1051" y="793"/>
              <a:ext cx="59" cy="33"/>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46" name="Rectangle 143"/>
            <p:cNvSpPr>
              <a:spLocks noChangeArrowheads="1"/>
            </p:cNvSpPr>
            <p:nvPr/>
          </p:nvSpPr>
          <p:spPr bwMode="auto">
            <a:xfrm>
              <a:off x="1199" y="805"/>
              <a:ext cx="57" cy="61"/>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47" name="Rectangle 144"/>
            <p:cNvSpPr>
              <a:spLocks noChangeArrowheads="1"/>
            </p:cNvSpPr>
            <p:nvPr/>
          </p:nvSpPr>
          <p:spPr bwMode="auto">
            <a:xfrm>
              <a:off x="1345" y="793"/>
              <a:ext cx="57" cy="39"/>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48" name="Rectangle 145"/>
            <p:cNvSpPr>
              <a:spLocks noChangeArrowheads="1"/>
            </p:cNvSpPr>
            <p:nvPr/>
          </p:nvSpPr>
          <p:spPr bwMode="auto">
            <a:xfrm>
              <a:off x="1491" y="966"/>
              <a:ext cx="59" cy="102"/>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49" name="Rectangle 146"/>
            <p:cNvSpPr>
              <a:spLocks noChangeArrowheads="1"/>
            </p:cNvSpPr>
            <p:nvPr/>
          </p:nvSpPr>
          <p:spPr bwMode="auto">
            <a:xfrm>
              <a:off x="1639" y="799"/>
              <a:ext cx="57" cy="417"/>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50" name="Rectangle 147"/>
            <p:cNvSpPr>
              <a:spLocks noChangeArrowheads="1"/>
            </p:cNvSpPr>
            <p:nvPr/>
          </p:nvSpPr>
          <p:spPr bwMode="auto">
            <a:xfrm>
              <a:off x="1785" y="805"/>
              <a:ext cx="57" cy="624"/>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51" name="Rectangle 148"/>
            <p:cNvSpPr>
              <a:spLocks noChangeArrowheads="1"/>
            </p:cNvSpPr>
            <p:nvPr/>
          </p:nvSpPr>
          <p:spPr bwMode="auto">
            <a:xfrm>
              <a:off x="2224" y="799"/>
              <a:ext cx="58" cy="438"/>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52" name="Rectangle 149"/>
            <p:cNvSpPr>
              <a:spLocks noChangeArrowheads="1"/>
            </p:cNvSpPr>
            <p:nvPr/>
          </p:nvSpPr>
          <p:spPr bwMode="auto">
            <a:xfrm>
              <a:off x="2370" y="860"/>
              <a:ext cx="58" cy="446"/>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53" name="Rectangle 150"/>
            <p:cNvSpPr>
              <a:spLocks noChangeArrowheads="1"/>
            </p:cNvSpPr>
            <p:nvPr/>
          </p:nvSpPr>
          <p:spPr bwMode="auto">
            <a:xfrm>
              <a:off x="2516" y="928"/>
              <a:ext cx="60" cy="520"/>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54" name="Rectangle 151"/>
            <p:cNvSpPr>
              <a:spLocks noChangeArrowheads="1"/>
            </p:cNvSpPr>
            <p:nvPr/>
          </p:nvSpPr>
          <p:spPr bwMode="auto">
            <a:xfrm>
              <a:off x="2664" y="1160"/>
              <a:ext cx="58" cy="797"/>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55" name="Rectangle 152"/>
            <p:cNvSpPr>
              <a:spLocks noChangeArrowheads="1"/>
            </p:cNvSpPr>
            <p:nvPr/>
          </p:nvSpPr>
          <p:spPr bwMode="auto">
            <a:xfrm>
              <a:off x="2810" y="1233"/>
              <a:ext cx="58" cy="887"/>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56" name="Rectangle 153"/>
            <p:cNvSpPr>
              <a:spLocks noChangeArrowheads="1"/>
            </p:cNvSpPr>
            <p:nvPr/>
          </p:nvSpPr>
          <p:spPr bwMode="auto">
            <a:xfrm>
              <a:off x="2956" y="1116"/>
              <a:ext cx="60" cy="751"/>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57" name="Rectangle 154"/>
            <p:cNvSpPr>
              <a:spLocks noChangeArrowheads="1"/>
            </p:cNvSpPr>
            <p:nvPr/>
          </p:nvSpPr>
          <p:spPr bwMode="auto">
            <a:xfrm>
              <a:off x="3396" y="1020"/>
              <a:ext cx="58" cy="929"/>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58" name="Rectangle 155"/>
            <p:cNvSpPr>
              <a:spLocks noChangeArrowheads="1"/>
            </p:cNvSpPr>
            <p:nvPr/>
          </p:nvSpPr>
          <p:spPr bwMode="auto">
            <a:xfrm>
              <a:off x="3542" y="1072"/>
              <a:ext cx="59" cy="822"/>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59" name="Rectangle 156"/>
            <p:cNvSpPr>
              <a:spLocks noChangeArrowheads="1"/>
            </p:cNvSpPr>
            <p:nvPr/>
          </p:nvSpPr>
          <p:spPr bwMode="auto">
            <a:xfrm>
              <a:off x="3982" y="1408"/>
              <a:ext cx="59" cy="328"/>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60" name="Rectangle 157"/>
            <p:cNvSpPr>
              <a:spLocks noChangeArrowheads="1"/>
            </p:cNvSpPr>
            <p:nvPr/>
          </p:nvSpPr>
          <p:spPr bwMode="auto">
            <a:xfrm>
              <a:off x="4130" y="1095"/>
              <a:ext cx="57" cy="908"/>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61" name="Rectangle 158"/>
            <p:cNvSpPr>
              <a:spLocks noChangeArrowheads="1"/>
            </p:cNvSpPr>
            <p:nvPr/>
          </p:nvSpPr>
          <p:spPr bwMode="auto">
            <a:xfrm>
              <a:off x="4276" y="999"/>
              <a:ext cx="57" cy="914"/>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62" name="Rectangle 159"/>
            <p:cNvSpPr>
              <a:spLocks noChangeArrowheads="1"/>
            </p:cNvSpPr>
            <p:nvPr/>
          </p:nvSpPr>
          <p:spPr bwMode="auto">
            <a:xfrm>
              <a:off x="4422" y="903"/>
              <a:ext cx="57" cy="902"/>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63" name="Rectangle 160"/>
            <p:cNvSpPr>
              <a:spLocks noChangeArrowheads="1"/>
            </p:cNvSpPr>
            <p:nvPr/>
          </p:nvSpPr>
          <p:spPr bwMode="auto">
            <a:xfrm>
              <a:off x="4567" y="862"/>
              <a:ext cx="60" cy="663"/>
            </a:xfrm>
            <a:prstGeom prst="rect">
              <a:avLst/>
            </a:prstGeom>
            <a:solidFill>
              <a:srgbClr val="FEFF22"/>
            </a:solidFill>
            <a:ln w="9525">
              <a:noFill/>
              <a:miter lim="800000"/>
              <a:headEnd/>
              <a:tailEnd/>
            </a:ln>
          </p:spPr>
          <p:txBody>
            <a:bodyPr/>
            <a:lstStyle/>
            <a:p>
              <a:endParaRPr lang="en-US">
                <a:solidFill>
                  <a:srgbClr val="000000"/>
                </a:solidFill>
              </a:endParaRPr>
            </a:p>
          </p:txBody>
        </p:sp>
        <p:sp>
          <p:nvSpPr>
            <p:cNvPr id="164" name="Rectangle 161"/>
            <p:cNvSpPr>
              <a:spLocks noChangeArrowheads="1"/>
            </p:cNvSpPr>
            <p:nvPr/>
          </p:nvSpPr>
          <p:spPr bwMode="auto">
            <a:xfrm>
              <a:off x="4715" y="903"/>
              <a:ext cx="58" cy="714"/>
            </a:xfrm>
            <a:prstGeom prst="rect">
              <a:avLst/>
            </a:prstGeom>
            <a:solidFill>
              <a:srgbClr val="FEFF22"/>
            </a:solidFill>
            <a:ln w="9525">
              <a:noFill/>
              <a:miter lim="800000"/>
              <a:headEnd/>
              <a:tailEnd/>
            </a:ln>
          </p:spPr>
          <p:txBody>
            <a:bodyPr/>
            <a:lstStyle/>
            <a:p>
              <a:endParaRPr lang="en-US">
                <a:solidFill>
                  <a:srgbClr val="000000"/>
                </a:solidFill>
              </a:endParaRPr>
            </a:p>
          </p:txBody>
        </p:sp>
      </p:grpSp>
      <p:sp>
        <p:nvSpPr>
          <p:cNvPr id="165" name="Rectangle 162"/>
          <p:cNvSpPr>
            <a:spLocks noChangeArrowheads="1"/>
          </p:cNvSpPr>
          <p:nvPr/>
        </p:nvSpPr>
        <p:spPr bwMode="auto">
          <a:xfrm>
            <a:off x="7480300" y="1427163"/>
            <a:ext cx="90488" cy="1133475"/>
          </a:xfrm>
          <a:prstGeom prst="rect">
            <a:avLst/>
          </a:prstGeom>
          <a:noFill/>
          <a:ln w="12700">
            <a:noFill/>
            <a:miter lim="800000"/>
            <a:headEnd/>
            <a:tailEnd/>
          </a:ln>
        </p:spPr>
        <p:txBody>
          <a:bodyPr/>
          <a:lstStyle/>
          <a:p>
            <a:endParaRPr lang="en-US">
              <a:solidFill>
                <a:srgbClr val="000000"/>
              </a:solidFill>
            </a:endParaRPr>
          </a:p>
        </p:txBody>
      </p:sp>
      <p:sp>
        <p:nvSpPr>
          <p:cNvPr id="166" name="Rectangle 163"/>
          <p:cNvSpPr>
            <a:spLocks noChangeArrowheads="1"/>
          </p:cNvSpPr>
          <p:nvPr/>
        </p:nvSpPr>
        <p:spPr bwMode="auto">
          <a:xfrm>
            <a:off x="500063" y="1225550"/>
            <a:ext cx="92075" cy="139700"/>
          </a:xfrm>
          <a:prstGeom prst="rect">
            <a:avLst/>
          </a:prstGeom>
          <a:noFill/>
          <a:ln w="12700">
            <a:noFill/>
            <a:miter lim="800000"/>
            <a:headEnd/>
            <a:tailEnd/>
          </a:ln>
        </p:spPr>
        <p:txBody>
          <a:bodyPr/>
          <a:lstStyle/>
          <a:p>
            <a:endParaRPr lang="en-US">
              <a:solidFill>
                <a:srgbClr val="000000"/>
              </a:solidFill>
            </a:endParaRPr>
          </a:p>
        </p:txBody>
      </p:sp>
      <p:sp>
        <p:nvSpPr>
          <p:cNvPr id="167" name="Rectangle 164"/>
          <p:cNvSpPr>
            <a:spLocks noChangeArrowheads="1"/>
          </p:cNvSpPr>
          <p:nvPr/>
        </p:nvSpPr>
        <p:spPr bwMode="auto">
          <a:xfrm>
            <a:off x="731838" y="1225550"/>
            <a:ext cx="95250" cy="88900"/>
          </a:xfrm>
          <a:prstGeom prst="rect">
            <a:avLst/>
          </a:prstGeom>
          <a:noFill/>
          <a:ln w="12700">
            <a:noFill/>
            <a:miter lim="800000"/>
            <a:headEnd/>
            <a:tailEnd/>
          </a:ln>
        </p:spPr>
        <p:txBody>
          <a:bodyPr/>
          <a:lstStyle/>
          <a:p>
            <a:endParaRPr lang="en-US">
              <a:solidFill>
                <a:srgbClr val="000000"/>
              </a:solidFill>
            </a:endParaRPr>
          </a:p>
        </p:txBody>
      </p:sp>
      <p:sp>
        <p:nvSpPr>
          <p:cNvPr id="168" name="Rectangle 165"/>
          <p:cNvSpPr>
            <a:spLocks noChangeArrowheads="1"/>
          </p:cNvSpPr>
          <p:nvPr/>
        </p:nvSpPr>
        <p:spPr bwMode="auto">
          <a:xfrm>
            <a:off x="1204913" y="1241425"/>
            <a:ext cx="92075" cy="17463"/>
          </a:xfrm>
          <a:prstGeom prst="rect">
            <a:avLst/>
          </a:prstGeom>
          <a:solidFill>
            <a:srgbClr val="CCFFFF"/>
          </a:solidFill>
          <a:ln w="9525">
            <a:noFill/>
            <a:miter lim="800000"/>
            <a:headEnd/>
            <a:tailEnd/>
          </a:ln>
        </p:spPr>
        <p:txBody>
          <a:bodyPr/>
          <a:lstStyle/>
          <a:p>
            <a:endParaRPr lang="en-US">
              <a:solidFill>
                <a:srgbClr val="000000"/>
              </a:solidFill>
            </a:endParaRPr>
          </a:p>
        </p:txBody>
      </p:sp>
      <p:sp>
        <p:nvSpPr>
          <p:cNvPr id="169" name="Rectangle 166"/>
          <p:cNvSpPr>
            <a:spLocks noChangeArrowheads="1"/>
          </p:cNvSpPr>
          <p:nvPr/>
        </p:nvSpPr>
        <p:spPr bwMode="auto">
          <a:xfrm>
            <a:off x="1198563" y="1235075"/>
            <a:ext cx="92075" cy="17463"/>
          </a:xfrm>
          <a:prstGeom prst="rect">
            <a:avLst/>
          </a:prstGeom>
          <a:noFill/>
          <a:ln w="12700">
            <a:noFill/>
            <a:miter lim="800000"/>
            <a:headEnd/>
            <a:tailEnd/>
          </a:ln>
        </p:spPr>
        <p:txBody>
          <a:bodyPr/>
          <a:lstStyle/>
          <a:p>
            <a:endParaRPr lang="en-US">
              <a:solidFill>
                <a:srgbClr val="000000"/>
              </a:solidFill>
            </a:endParaRPr>
          </a:p>
        </p:txBody>
      </p:sp>
      <p:sp>
        <p:nvSpPr>
          <p:cNvPr id="170" name="Rectangle 167"/>
          <p:cNvSpPr>
            <a:spLocks noChangeArrowheads="1"/>
          </p:cNvSpPr>
          <p:nvPr/>
        </p:nvSpPr>
        <p:spPr bwMode="auto">
          <a:xfrm>
            <a:off x="1436688" y="1328738"/>
            <a:ext cx="92075" cy="9525"/>
          </a:xfrm>
          <a:prstGeom prst="rect">
            <a:avLst/>
          </a:prstGeom>
          <a:solidFill>
            <a:srgbClr val="CCFFFF"/>
          </a:solidFill>
          <a:ln w="9525">
            <a:noFill/>
            <a:miter lim="800000"/>
            <a:headEnd/>
            <a:tailEnd/>
          </a:ln>
        </p:spPr>
        <p:txBody>
          <a:bodyPr/>
          <a:lstStyle/>
          <a:p>
            <a:endParaRPr lang="en-US">
              <a:solidFill>
                <a:srgbClr val="000000"/>
              </a:solidFill>
            </a:endParaRPr>
          </a:p>
        </p:txBody>
      </p:sp>
      <p:sp>
        <p:nvSpPr>
          <p:cNvPr id="171" name="Rectangle 168"/>
          <p:cNvSpPr>
            <a:spLocks noChangeArrowheads="1"/>
          </p:cNvSpPr>
          <p:nvPr/>
        </p:nvSpPr>
        <p:spPr bwMode="auto">
          <a:xfrm>
            <a:off x="1430338" y="1323975"/>
            <a:ext cx="92075" cy="7938"/>
          </a:xfrm>
          <a:prstGeom prst="rect">
            <a:avLst/>
          </a:prstGeom>
          <a:noFill/>
          <a:ln w="12700">
            <a:noFill/>
            <a:miter lim="800000"/>
            <a:headEnd/>
            <a:tailEnd/>
          </a:ln>
        </p:spPr>
        <p:txBody>
          <a:bodyPr/>
          <a:lstStyle/>
          <a:p>
            <a:endParaRPr lang="en-US">
              <a:solidFill>
                <a:srgbClr val="000000"/>
              </a:solidFill>
            </a:endParaRPr>
          </a:p>
        </p:txBody>
      </p:sp>
      <p:sp>
        <p:nvSpPr>
          <p:cNvPr id="172" name="Rectangle 169"/>
          <p:cNvSpPr>
            <a:spLocks noChangeArrowheads="1"/>
          </p:cNvSpPr>
          <p:nvPr/>
        </p:nvSpPr>
        <p:spPr bwMode="auto">
          <a:xfrm>
            <a:off x="1668463" y="1249363"/>
            <a:ext cx="93662" cy="9525"/>
          </a:xfrm>
          <a:prstGeom prst="rect">
            <a:avLst/>
          </a:prstGeom>
          <a:solidFill>
            <a:srgbClr val="CCFFFF"/>
          </a:solidFill>
          <a:ln w="9525">
            <a:noFill/>
            <a:miter lim="800000"/>
            <a:headEnd/>
            <a:tailEnd/>
          </a:ln>
        </p:spPr>
        <p:txBody>
          <a:bodyPr/>
          <a:lstStyle/>
          <a:p>
            <a:endParaRPr lang="en-US">
              <a:solidFill>
                <a:srgbClr val="000000"/>
              </a:solidFill>
            </a:endParaRPr>
          </a:p>
        </p:txBody>
      </p:sp>
      <p:sp>
        <p:nvSpPr>
          <p:cNvPr id="173" name="Rectangle 170"/>
          <p:cNvSpPr>
            <a:spLocks noChangeArrowheads="1"/>
          </p:cNvSpPr>
          <p:nvPr/>
        </p:nvSpPr>
        <p:spPr bwMode="auto">
          <a:xfrm>
            <a:off x="1662113" y="1244600"/>
            <a:ext cx="95250" cy="7938"/>
          </a:xfrm>
          <a:prstGeom prst="rect">
            <a:avLst/>
          </a:prstGeom>
          <a:noFill/>
          <a:ln w="12700">
            <a:noFill/>
            <a:miter lim="800000"/>
            <a:headEnd/>
            <a:tailEnd/>
          </a:ln>
        </p:spPr>
        <p:txBody>
          <a:bodyPr/>
          <a:lstStyle/>
          <a:p>
            <a:endParaRPr lang="en-US">
              <a:solidFill>
                <a:srgbClr val="000000"/>
              </a:solidFill>
            </a:endParaRPr>
          </a:p>
        </p:txBody>
      </p:sp>
      <p:sp>
        <p:nvSpPr>
          <p:cNvPr id="174" name="Rectangle 171"/>
          <p:cNvSpPr>
            <a:spLocks noChangeArrowheads="1"/>
          </p:cNvSpPr>
          <p:nvPr/>
        </p:nvSpPr>
        <p:spPr bwMode="auto">
          <a:xfrm>
            <a:off x="1903413" y="1268413"/>
            <a:ext cx="90487" cy="9525"/>
          </a:xfrm>
          <a:prstGeom prst="rect">
            <a:avLst/>
          </a:prstGeom>
          <a:solidFill>
            <a:srgbClr val="CCFFFF"/>
          </a:solidFill>
          <a:ln w="9525">
            <a:noFill/>
            <a:miter lim="800000"/>
            <a:headEnd/>
            <a:tailEnd/>
          </a:ln>
        </p:spPr>
        <p:txBody>
          <a:bodyPr/>
          <a:lstStyle/>
          <a:p>
            <a:endParaRPr lang="en-US">
              <a:solidFill>
                <a:srgbClr val="000000"/>
              </a:solidFill>
            </a:endParaRPr>
          </a:p>
        </p:txBody>
      </p:sp>
      <p:sp>
        <p:nvSpPr>
          <p:cNvPr id="175" name="Rectangle 172"/>
          <p:cNvSpPr>
            <a:spLocks noChangeArrowheads="1"/>
          </p:cNvSpPr>
          <p:nvPr/>
        </p:nvSpPr>
        <p:spPr bwMode="auto">
          <a:xfrm>
            <a:off x="1897063" y="1262063"/>
            <a:ext cx="92075" cy="9525"/>
          </a:xfrm>
          <a:prstGeom prst="rect">
            <a:avLst/>
          </a:prstGeom>
          <a:noFill/>
          <a:ln w="12700">
            <a:noFill/>
            <a:miter lim="800000"/>
            <a:headEnd/>
            <a:tailEnd/>
          </a:ln>
        </p:spPr>
        <p:txBody>
          <a:bodyPr/>
          <a:lstStyle/>
          <a:p>
            <a:endParaRPr lang="en-US">
              <a:solidFill>
                <a:srgbClr val="000000"/>
              </a:solidFill>
            </a:endParaRPr>
          </a:p>
        </p:txBody>
      </p:sp>
      <p:sp>
        <p:nvSpPr>
          <p:cNvPr id="176" name="Rectangle 173"/>
          <p:cNvSpPr>
            <a:spLocks noChangeArrowheads="1"/>
          </p:cNvSpPr>
          <p:nvPr/>
        </p:nvSpPr>
        <p:spPr bwMode="auto">
          <a:xfrm>
            <a:off x="2366963" y="1509713"/>
            <a:ext cx="93662" cy="23812"/>
          </a:xfrm>
          <a:prstGeom prst="rect">
            <a:avLst/>
          </a:prstGeom>
          <a:solidFill>
            <a:srgbClr val="CCFFFF"/>
          </a:solidFill>
          <a:ln w="9525">
            <a:noFill/>
            <a:miter lim="800000"/>
            <a:headEnd/>
            <a:tailEnd/>
          </a:ln>
        </p:spPr>
        <p:txBody>
          <a:bodyPr/>
          <a:lstStyle/>
          <a:p>
            <a:endParaRPr lang="en-US">
              <a:solidFill>
                <a:srgbClr val="000000"/>
              </a:solidFill>
            </a:endParaRPr>
          </a:p>
        </p:txBody>
      </p:sp>
      <p:sp>
        <p:nvSpPr>
          <p:cNvPr id="177" name="Rectangle 174"/>
          <p:cNvSpPr>
            <a:spLocks noChangeArrowheads="1"/>
          </p:cNvSpPr>
          <p:nvPr/>
        </p:nvSpPr>
        <p:spPr bwMode="auto">
          <a:xfrm>
            <a:off x="2601913" y="1249363"/>
            <a:ext cx="90487" cy="19050"/>
          </a:xfrm>
          <a:prstGeom prst="rect">
            <a:avLst/>
          </a:prstGeom>
          <a:solidFill>
            <a:srgbClr val="CCFFFF"/>
          </a:solidFill>
          <a:ln w="9525">
            <a:noFill/>
            <a:miter lim="800000"/>
            <a:headEnd/>
            <a:tailEnd/>
          </a:ln>
        </p:spPr>
        <p:txBody>
          <a:bodyPr/>
          <a:lstStyle/>
          <a:p>
            <a:endParaRPr lang="en-US">
              <a:solidFill>
                <a:srgbClr val="000000"/>
              </a:solidFill>
            </a:endParaRPr>
          </a:p>
        </p:txBody>
      </p:sp>
      <p:sp>
        <p:nvSpPr>
          <p:cNvPr id="178" name="Rectangle 175"/>
          <p:cNvSpPr>
            <a:spLocks noChangeArrowheads="1"/>
          </p:cNvSpPr>
          <p:nvPr/>
        </p:nvSpPr>
        <p:spPr bwMode="auto">
          <a:xfrm>
            <a:off x="2595563" y="1244600"/>
            <a:ext cx="90487" cy="17463"/>
          </a:xfrm>
          <a:prstGeom prst="rect">
            <a:avLst/>
          </a:prstGeom>
          <a:noFill/>
          <a:ln w="12700">
            <a:noFill/>
            <a:miter lim="800000"/>
            <a:headEnd/>
            <a:tailEnd/>
          </a:ln>
        </p:spPr>
        <p:txBody>
          <a:bodyPr/>
          <a:lstStyle/>
          <a:p>
            <a:endParaRPr lang="en-US">
              <a:solidFill>
                <a:srgbClr val="000000"/>
              </a:solidFill>
            </a:endParaRPr>
          </a:p>
        </p:txBody>
      </p:sp>
      <p:sp>
        <p:nvSpPr>
          <p:cNvPr id="179" name="Rectangle 176"/>
          <p:cNvSpPr>
            <a:spLocks noChangeArrowheads="1"/>
          </p:cNvSpPr>
          <p:nvPr/>
        </p:nvSpPr>
        <p:spPr bwMode="auto">
          <a:xfrm>
            <a:off x="2833688" y="1249363"/>
            <a:ext cx="90487" cy="28575"/>
          </a:xfrm>
          <a:prstGeom prst="rect">
            <a:avLst/>
          </a:prstGeom>
          <a:solidFill>
            <a:srgbClr val="CCFFFF"/>
          </a:solidFill>
          <a:ln w="9525">
            <a:noFill/>
            <a:miter lim="800000"/>
            <a:headEnd/>
            <a:tailEnd/>
          </a:ln>
        </p:spPr>
        <p:txBody>
          <a:bodyPr/>
          <a:lstStyle/>
          <a:p>
            <a:endParaRPr lang="en-US">
              <a:solidFill>
                <a:srgbClr val="000000"/>
              </a:solidFill>
            </a:endParaRPr>
          </a:p>
        </p:txBody>
      </p:sp>
      <p:sp>
        <p:nvSpPr>
          <p:cNvPr id="180" name="Rectangle 177"/>
          <p:cNvSpPr>
            <a:spLocks noChangeArrowheads="1"/>
          </p:cNvSpPr>
          <p:nvPr/>
        </p:nvSpPr>
        <p:spPr bwMode="auto">
          <a:xfrm>
            <a:off x="2827338" y="1244600"/>
            <a:ext cx="90487" cy="26988"/>
          </a:xfrm>
          <a:prstGeom prst="rect">
            <a:avLst/>
          </a:prstGeom>
          <a:noFill/>
          <a:ln w="12700">
            <a:noFill/>
            <a:miter lim="800000"/>
            <a:headEnd/>
            <a:tailEnd/>
          </a:ln>
        </p:spPr>
        <p:txBody>
          <a:bodyPr/>
          <a:lstStyle/>
          <a:p>
            <a:endParaRPr lang="en-US">
              <a:solidFill>
                <a:srgbClr val="000000"/>
              </a:solidFill>
            </a:endParaRPr>
          </a:p>
        </p:txBody>
      </p:sp>
      <p:sp>
        <p:nvSpPr>
          <p:cNvPr id="181" name="Rectangle 178"/>
          <p:cNvSpPr>
            <a:spLocks noChangeArrowheads="1"/>
          </p:cNvSpPr>
          <p:nvPr/>
        </p:nvSpPr>
        <p:spPr bwMode="auto">
          <a:xfrm>
            <a:off x="3530600" y="1231900"/>
            <a:ext cx="92075" cy="36513"/>
          </a:xfrm>
          <a:prstGeom prst="rect">
            <a:avLst/>
          </a:prstGeom>
          <a:solidFill>
            <a:srgbClr val="10FFE5"/>
          </a:solidFill>
          <a:ln w="9525">
            <a:noFill/>
            <a:miter lim="800000"/>
            <a:headEnd/>
            <a:tailEnd/>
          </a:ln>
        </p:spPr>
        <p:txBody>
          <a:bodyPr/>
          <a:lstStyle/>
          <a:p>
            <a:endParaRPr lang="en-US">
              <a:solidFill>
                <a:srgbClr val="000000"/>
              </a:solidFill>
            </a:endParaRPr>
          </a:p>
        </p:txBody>
      </p:sp>
      <p:sp>
        <p:nvSpPr>
          <p:cNvPr id="182" name="Rectangle 179"/>
          <p:cNvSpPr>
            <a:spLocks noChangeArrowheads="1"/>
          </p:cNvSpPr>
          <p:nvPr/>
        </p:nvSpPr>
        <p:spPr bwMode="auto">
          <a:xfrm>
            <a:off x="3756025" y="1281113"/>
            <a:ext cx="92075" cy="79375"/>
          </a:xfrm>
          <a:prstGeom prst="rect">
            <a:avLst/>
          </a:prstGeom>
          <a:noFill/>
          <a:ln w="12700">
            <a:noFill/>
            <a:miter lim="800000"/>
            <a:headEnd/>
            <a:tailEnd/>
          </a:ln>
        </p:spPr>
        <p:txBody>
          <a:bodyPr/>
          <a:lstStyle/>
          <a:p>
            <a:endParaRPr lang="en-US">
              <a:solidFill>
                <a:srgbClr val="000000"/>
              </a:solidFill>
            </a:endParaRPr>
          </a:p>
        </p:txBody>
      </p:sp>
      <p:sp>
        <p:nvSpPr>
          <p:cNvPr id="183" name="Rectangle 180"/>
          <p:cNvSpPr>
            <a:spLocks noChangeArrowheads="1"/>
          </p:cNvSpPr>
          <p:nvPr/>
        </p:nvSpPr>
        <p:spPr bwMode="auto">
          <a:xfrm>
            <a:off x="3987800" y="1387475"/>
            <a:ext cx="95250" cy="79375"/>
          </a:xfrm>
          <a:prstGeom prst="rect">
            <a:avLst/>
          </a:prstGeom>
          <a:noFill/>
          <a:ln w="12700">
            <a:noFill/>
            <a:miter lim="800000"/>
            <a:headEnd/>
            <a:tailEnd/>
          </a:ln>
        </p:spPr>
        <p:txBody>
          <a:bodyPr/>
          <a:lstStyle/>
          <a:p>
            <a:endParaRPr lang="en-US">
              <a:solidFill>
                <a:srgbClr val="000000"/>
              </a:solidFill>
            </a:endParaRPr>
          </a:p>
        </p:txBody>
      </p:sp>
      <p:sp>
        <p:nvSpPr>
          <p:cNvPr id="184" name="Rectangle 181"/>
          <p:cNvSpPr>
            <a:spLocks noChangeArrowheads="1"/>
          </p:cNvSpPr>
          <p:nvPr/>
        </p:nvSpPr>
        <p:spPr bwMode="auto">
          <a:xfrm>
            <a:off x="4222750" y="1304925"/>
            <a:ext cx="92075" cy="530225"/>
          </a:xfrm>
          <a:prstGeom prst="rect">
            <a:avLst/>
          </a:prstGeom>
          <a:noFill/>
          <a:ln w="12700">
            <a:noFill/>
            <a:miter lim="800000"/>
            <a:headEnd/>
            <a:tailEnd/>
          </a:ln>
        </p:spPr>
        <p:txBody>
          <a:bodyPr/>
          <a:lstStyle/>
          <a:p>
            <a:endParaRPr lang="en-US">
              <a:solidFill>
                <a:srgbClr val="000000"/>
              </a:solidFill>
            </a:endParaRPr>
          </a:p>
        </p:txBody>
      </p:sp>
      <p:sp>
        <p:nvSpPr>
          <p:cNvPr id="185" name="Rectangle 182"/>
          <p:cNvSpPr>
            <a:spLocks noChangeArrowheads="1"/>
          </p:cNvSpPr>
          <p:nvPr/>
        </p:nvSpPr>
        <p:spPr bwMode="auto">
          <a:xfrm>
            <a:off x="4454525" y="1289050"/>
            <a:ext cx="92075" cy="661988"/>
          </a:xfrm>
          <a:prstGeom prst="rect">
            <a:avLst/>
          </a:prstGeom>
          <a:noFill/>
          <a:ln w="12700">
            <a:noFill/>
            <a:miter lim="800000"/>
            <a:headEnd/>
            <a:tailEnd/>
          </a:ln>
        </p:spPr>
        <p:txBody>
          <a:bodyPr/>
          <a:lstStyle/>
          <a:p>
            <a:endParaRPr lang="en-US">
              <a:solidFill>
                <a:srgbClr val="000000"/>
              </a:solidFill>
            </a:endParaRPr>
          </a:p>
        </p:txBody>
      </p:sp>
      <p:sp>
        <p:nvSpPr>
          <p:cNvPr id="186" name="Rectangle 183"/>
          <p:cNvSpPr>
            <a:spLocks noChangeArrowheads="1"/>
          </p:cNvSpPr>
          <p:nvPr/>
        </p:nvSpPr>
        <p:spPr bwMode="auto">
          <a:xfrm>
            <a:off x="4686300" y="1252538"/>
            <a:ext cx="95250" cy="512762"/>
          </a:xfrm>
          <a:prstGeom prst="rect">
            <a:avLst/>
          </a:prstGeom>
          <a:noFill/>
          <a:ln w="12700">
            <a:noFill/>
            <a:miter lim="800000"/>
            <a:headEnd/>
            <a:tailEnd/>
          </a:ln>
        </p:spPr>
        <p:txBody>
          <a:bodyPr/>
          <a:lstStyle/>
          <a:p>
            <a:endParaRPr lang="en-US">
              <a:solidFill>
                <a:srgbClr val="000000"/>
              </a:solidFill>
            </a:endParaRPr>
          </a:p>
        </p:txBody>
      </p:sp>
      <p:sp>
        <p:nvSpPr>
          <p:cNvPr id="187" name="Rectangle 184"/>
          <p:cNvSpPr>
            <a:spLocks noChangeArrowheads="1"/>
          </p:cNvSpPr>
          <p:nvPr/>
        </p:nvSpPr>
        <p:spPr bwMode="auto">
          <a:xfrm>
            <a:off x="5384800" y="1262063"/>
            <a:ext cx="92075" cy="350837"/>
          </a:xfrm>
          <a:prstGeom prst="rect">
            <a:avLst/>
          </a:prstGeom>
          <a:noFill/>
          <a:ln w="12700">
            <a:noFill/>
            <a:miter lim="800000"/>
            <a:headEnd/>
            <a:tailEnd/>
          </a:ln>
        </p:spPr>
        <p:txBody>
          <a:bodyPr/>
          <a:lstStyle/>
          <a:p>
            <a:endParaRPr lang="en-US">
              <a:solidFill>
                <a:srgbClr val="000000"/>
              </a:solidFill>
            </a:endParaRPr>
          </a:p>
        </p:txBody>
      </p:sp>
      <p:sp>
        <p:nvSpPr>
          <p:cNvPr id="188" name="Rectangle 185"/>
          <p:cNvSpPr>
            <a:spLocks noChangeArrowheads="1"/>
          </p:cNvSpPr>
          <p:nvPr/>
        </p:nvSpPr>
        <p:spPr bwMode="auto">
          <a:xfrm>
            <a:off x="5616575" y="1244600"/>
            <a:ext cx="95250" cy="450850"/>
          </a:xfrm>
          <a:prstGeom prst="rect">
            <a:avLst/>
          </a:prstGeom>
          <a:noFill/>
          <a:ln w="12700">
            <a:noFill/>
            <a:miter lim="800000"/>
            <a:headEnd/>
            <a:tailEnd/>
          </a:ln>
        </p:spPr>
        <p:txBody>
          <a:bodyPr/>
          <a:lstStyle/>
          <a:p>
            <a:endParaRPr lang="en-US">
              <a:solidFill>
                <a:srgbClr val="000000"/>
              </a:solidFill>
            </a:endParaRPr>
          </a:p>
        </p:txBody>
      </p:sp>
      <p:sp>
        <p:nvSpPr>
          <p:cNvPr id="189" name="Rectangle 186"/>
          <p:cNvSpPr>
            <a:spLocks noChangeArrowheads="1"/>
          </p:cNvSpPr>
          <p:nvPr/>
        </p:nvSpPr>
        <p:spPr bwMode="auto">
          <a:xfrm>
            <a:off x="6315075" y="1838325"/>
            <a:ext cx="93663" cy="390525"/>
          </a:xfrm>
          <a:prstGeom prst="rect">
            <a:avLst/>
          </a:prstGeom>
          <a:noFill/>
          <a:ln w="12700">
            <a:noFill/>
            <a:miter lim="800000"/>
            <a:headEnd/>
            <a:tailEnd/>
          </a:ln>
        </p:spPr>
        <p:txBody>
          <a:bodyPr/>
          <a:lstStyle/>
          <a:p>
            <a:endParaRPr lang="en-US">
              <a:solidFill>
                <a:srgbClr val="000000"/>
              </a:solidFill>
            </a:endParaRPr>
          </a:p>
        </p:txBody>
      </p:sp>
      <p:sp>
        <p:nvSpPr>
          <p:cNvPr id="190" name="Rectangle 187"/>
          <p:cNvSpPr>
            <a:spLocks noChangeArrowheads="1"/>
          </p:cNvSpPr>
          <p:nvPr/>
        </p:nvSpPr>
        <p:spPr bwMode="auto">
          <a:xfrm>
            <a:off x="6550025" y="1533525"/>
            <a:ext cx="90488" cy="198438"/>
          </a:xfrm>
          <a:prstGeom prst="rect">
            <a:avLst/>
          </a:prstGeom>
          <a:noFill/>
          <a:ln w="12700">
            <a:noFill/>
            <a:miter lim="800000"/>
            <a:headEnd/>
            <a:tailEnd/>
          </a:ln>
        </p:spPr>
        <p:txBody>
          <a:bodyPr/>
          <a:lstStyle/>
          <a:p>
            <a:endParaRPr lang="en-US">
              <a:solidFill>
                <a:srgbClr val="000000"/>
              </a:solidFill>
            </a:endParaRPr>
          </a:p>
        </p:txBody>
      </p:sp>
      <p:sp>
        <p:nvSpPr>
          <p:cNvPr id="191" name="Rectangle 188"/>
          <p:cNvSpPr>
            <a:spLocks noChangeArrowheads="1"/>
          </p:cNvSpPr>
          <p:nvPr/>
        </p:nvSpPr>
        <p:spPr bwMode="auto">
          <a:xfrm>
            <a:off x="6781800" y="1433513"/>
            <a:ext cx="90488" cy="146050"/>
          </a:xfrm>
          <a:prstGeom prst="rect">
            <a:avLst/>
          </a:prstGeom>
          <a:noFill/>
          <a:ln w="12700">
            <a:noFill/>
            <a:miter lim="800000"/>
            <a:headEnd/>
            <a:tailEnd/>
          </a:ln>
        </p:spPr>
        <p:txBody>
          <a:bodyPr/>
          <a:lstStyle/>
          <a:p>
            <a:endParaRPr lang="en-US">
              <a:solidFill>
                <a:srgbClr val="000000"/>
              </a:solidFill>
            </a:endParaRPr>
          </a:p>
        </p:txBody>
      </p:sp>
      <p:sp>
        <p:nvSpPr>
          <p:cNvPr id="192" name="Rectangle 189"/>
          <p:cNvSpPr>
            <a:spLocks noChangeArrowheads="1"/>
          </p:cNvSpPr>
          <p:nvPr/>
        </p:nvSpPr>
        <p:spPr bwMode="auto">
          <a:xfrm>
            <a:off x="7013575" y="1344613"/>
            <a:ext cx="90488" cy="82550"/>
          </a:xfrm>
          <a:prstGeom prst="rect">
            <a:avLst/>
          </a:prstGeom>
          <a:noFill/>
          <a:ln w="12700">
            <a:noFill/>
            <a:miter lim="800000"/>
            <a:headEnd/>
            <a:tailEnd/>
          </a:ln>
        </p:spPr>
        <p:txBody>
          <a:bodyPr/>
          <a:lstStyle/>
          <a:p>
            <a:endParaRPr lang="en-US">
              <a:solidFill>
                <a:srgbClr val="000000"/>
              </a:solidFill>
            </a:endParaRPr>
          </a:p>
        </p:txBody>
      </p:sp>
      <p:sp>
        <p:nvSpPr>
          <p:cNvPr id="193" name="Rectangle 190"/>
          <p:cNvSpPr>
            <a:spLocks noChangeArrowheads="1"/>
          </p:cNvSpPr>
          <p:nvPr/>
        </p:nvSpPr>
        <p:spPr bwMode="auto">
          <a:xfrm>
            <a:off x="7245350" y="1281113"/>
            <a:ext cx="93663" cy="82550"/>
          </a:xfrm>
          <a:prstGeom prst="rect">
            <a:avLst/>
          </a:prstGeom>
          <a:noFill/>
          <a:ln w="12700">
            <a:noFill/>
            <a:miter lim="800000"/>
            <a:headEnd/>
            <a:tailEnd/>
          </a:ln>
        </p:spPr>
        <p:txBody>
          <a:bodyPr/>
          <a:lstStyle/>
          <a:p>
            <a:endParaRPr lang="en-US">
              <a:solidFill>
                <a:srgbClr val="000000"/>
              </a:solidFill>
            </a:endParaRPr>
          </a:p>
        </p:txBody>
      </p:sp>
      <p:grpSp>
        <p:nvGrpSpPr>
          <p:cNvPr id="194" name="Group 191"/>
          <p:cNvGrpSpPr>
            <a:grpSpLocks/>
          </p:cNvGrpSpPr>
          <p:nvPr/>
        </p:nvGrpSpPr>
        <p:grpSpPr bwMode="auto">
          <a:xfrm>
            <a:off x="506413" y="1225550"/>
            <a:ext cx="7070725" cy="1009650"/>
            <a:chOff x="319" y="772"/>
            <a:chExt cx="4454" cy="636"/>
          </a:xfrm>
        </p:grpSpPr>
        <p:sp>
          <p:nvSpPr>
            <p:cNvPr id="195" name="Rectangle 192"/>
            <p:cNvSpPr>
              <a:spLocks noChangeArrowheads="1"/>
            </p:cNvSpPr>
            <p:nvPr/>
          </p:nvSpPr>
          <p:spPr bwMode="auto">
            <a:xfrm>
              <a:off x="319" y="776"/>
              <a:ext cx="58" cy="88"/>
            </a:xfrm>
            <a:prstGeom prst="rect">
              <a:avLst/>
            </a:prstGeom>
            <a:solidFill>
              <a:srgbClr val="10FFE5"/>
            </a:solidFill>
            <a:ln w="9525">
              <a:noFill/>
              <a:miter lim="800000"/>
              <a:headEnd/>
              <a:tailEnd/>
            </a:ln>
          </p:spPr>
          <p:txBody>
            <a:bodyPr/>
            <a:lstStyle/>
            <a:p>
              <a:endParaRPr lang="en-US">
                <a:solidFill>
                  <a:srgbClr val="000000"/>
                </a:solidFill>
              </a:endParaRPr>
            </a:p>
          </p:txBody>
        </p:sp>
        <p:sp>
          <p:nvSpPr>
            <p:cNvPr id="196" name="Rectangle 193"/>
            <p:cNvSpPr>
              <a:spLocks noChangeArrowheads="1"/>
            </p:cNvSpPr>
            <p:nvPr/>
          </p:nvSpPr>
          <p:spPr bwMode="auto">
            <a:xfrm>
              <a:off x="465" y="776"/>
              <a:ext cx="60" cy="56"/>
            </a:xfrm>
            <a:prstGeom prst="rect">
              <a:avLst/>
            </a:prstGeom>
            <a:solidFill>
              <a:srgbClr val="10FFE5"/>
            </a:solidFill>
            <a:ln w="9525">
              <a:noFill/>
              <a:miter lim="800000"/>
              <a:headEnd/>
              <a:tailEnd/>
            </a:ln>
          </p:spPr>
          <p:txBody>
            <a:bodyPr/>
            <a:lstStyle/>
            <a:p>
              <a:endParaRPr lang="en-US">
                <a:solidFill>
                  <a:srgbClr val="000000"/>
                </a:solidFill>
              </a:endParaRPr>
            </a:p>
          </p:txBody>
        </p:sp>
        <p:sp>
          <p:nvSpPr>
            <p:cNvPr id="197" name="Rectangle 194"/>
            <p:cNvSpPr>
              <a:spLocks noChangeArrowheads="1"/>
            </p:cNvSpPr>
            <p:nvPr/>
          </p:nvSpPr>
          <p:spPr bwMode="auto">
            <a:xfrm>
              <a:off x="1487" y="947"/>
              <a:ext cx="59" cy="15"/>
            </a:xfrm>
            <a:prstGeom prst="rect">
              <a:avLst/>
            </a:prstGeom>
            <a:solidFill>
              <a:srgbClr val="10FFE5"/>
            </a:solidFill>
            <a:ln w="12700">
              <a:noFill/>
              <a:miter lim="800000"/>
              <a:headEnd/>
              <a:tailEnd/>
            </a:ln>
          </p:spPr>
          <p:txBody>
            <a:bodyPr/>
            <a:lstStyle/>
            <a:p>
              <a:endParaRPr lang="en-US">
                <a:solidFill>
                  <a:srgbClr val="000000"/>
                </a:solidFill>
              </a:endParaRPr>
            </a:p>
          </p:txBody>
        </p:sp>
        <p:sp>
          <p:nvSpPr>
            <p:cNvPr id="198" name="Rectangle 195"/>
            <p:cNvSpPr>
              <a:spLocks noChangeArrowheads="1"/>
            </p:cNvSpPr>
            <p:nvPr/>
          </p:nvSpPr>
          <p:spPr bwMode="auto">
            <a:xfrm>
              <a:off x="2221" y="772"/>
              <a:ext cx="57" cy="23"/>
            </a:xfrm>
            <a:prstGeom prst="rect">
              <a:avLst/>
            </a:prstGeom>
            <a:noFill/>
            <a:ln w="12700">
              <a:noFill/>
              <a:miter lim="800000"/>
              <a:headEnd/>
              <a:tailEnd/>
            </a:ln>
          </p:spPr>
          <p:txBody>
            <a:bodyPr/>
            <a:lstStyle/>
            <a:p>
              <a:endParaRPr lang="en-US">
                <a:solidFill>
                  <a:srgbClr val="000000"/>
                </a:solidFill>
              </a:endParaRPr>
            </a:p>
          </p:txBody>
        </p:sp>
        <p:sp>
          <p:nvSpPr>
            <p:cNvPr id="199" name="Rectangle 196"/>
            <p:cNvSpPr>
              <a:spLocks noChangeArrowheads="1"/>
            </p:cNvSpPr>
            <p:nvPr/>
          </p:nvSpPr>
          <p:spPr bwMode="auto">
            <a:xfrm>
              <a:off x="2370" y="810"/>
              <a:ext cx="58" cy="50"/>
            </a:xfrm>
            <a:prstGeom prst="rect">
              <a:avLst/>
            </a:prstGeom>
            <a:solidFill>
              <a:srgbClr val="10FFE5"/>
            </a:solidFill>
            <a:ln w="9525">
              <a:noFill/>
              <a:miter lim="800000"/>
              <a:headEnd/>
              <a:tailEnd/>
            </a:ln>
          </p:spPr>
          <p:txBody>
            <a:bodyPr/>
            <a:lstStyle/>
            <a:p>
              <a:endParaRPr lang="en-US">
                <a:solidFill>
                  <a:srgbClr val="000000"/>
                </a:solidFill>
              </a:endParaRPr>
            </a:p>
          </p:txBody>
        </p:sp>
        <p:sp>
          <p:nvSpPr>
            <p:cNvPr id="200" name="Rectangle 197"/>
            <p:cNvSpPr>
              <a:spLocks noChangeArrowheads="1"/>
            </p:cNvSpPr>
            <p:nvPr/>
          </p:nvSpPr>
          <p:spPr bwMode="auto">
            <a:xfrm>
              <a:off x="2516" y="878"/>
              <a:ext cx="60" cy="50"/>
            </a:xfrm>
            <a:prstGeom prst="rect">
              <a:avLst/>
            </a:prstGeom>
            <a:solidFill>
              <a:srgbClr val="10FFE5"/>
            </a:solidFill>
            <a:ln w="9525">
              <a:noFill/>
              <a:miter lim="800000"/>
              <a:headEnd/>
              <a:tailEnd/>
            </a:ln>
          </p:spPr>
          <p:txBody>
            <a:bodyPr/>
            <a:lstStyle/>
            <a:p>
              <a:endParaRPr lang="en-US">
                <a:solidFill>
                  <a:srgbClr val="000000"/>
                </a:solidFill>
              </a:endParaRPr>
            </a:p>
          </p:txBody>
        </p:sp>
        <p:sp>
          <p:nvSpPr>
            <p:cNvPr id="201" name="Rectangle 198"/>
            <p:cNvSpPr>
              <a:spLocks noChangeArrowheads="1"/>
            </p:cNvSpPr>
            <p:nvPr/>
          </p:nvSpPr>
          <p:spPr bwMode="auto">
            <a:xfrm>
              <a:off x="2664" y="826"/>
              <a:ext cx="58" cy="334"/>
            </a:xfrm>
            <a:prstGeom prst="rect">
              <a:avLst/>
            </a:prstGeom>
            <a:solidFill>
              <a:srgbClr val="10FFE5"/>
            </a:solidFill>
            <a:ln w="9525">
              <a:noFill/>
              <a:miter lim="800000"/>
              <a:headEnd/>
              <a:tailEnd/>
            </a:ln>
          </p:spPr>
          <p:txBody>
            <a:bodyPr/>
            <a:lstStyle/>
            <a:p>
              <a:endParaRPr lang="en-US">
                <a:solidFill>
                  <a:srgbClr val="000000"/>
                </a:solidFill>
              </a:endParaRPr>
            </a:p>
          </p:txBody>
        </p:sp>
        <p:sp>
          <p:nvSpPr>
            <p:cNvPr id="202" name="Rectangle 199"/>
            <p:cNvSpPr>
              <a:spLocks noChangeArrowheads="1"/>
            </p:cNvSpPr>
            <p:nvPr/>
          </p:nvSpPr>
          <p:spPr bwMode="auto">
            <a:xfrm>
              <a:off x="2810" y="816"/>
              <a:ext cx="58" cy="417"/>
            </a:xfrm>
            <a:prstGeom prst="rect">
              <a:avLst/>
            </a:prstGeom>
            <a:solidFill>
              <a:srgbClr val="10FFE5"/>
            </a:solidFill>
            <a:ln w="9525">
              <a:noFill/>
              <a:miter lim="800000"/>
              <a:headEnd/>
              <a:tailEnd/>
            </a:ln>
          </p:spPr>
          <p:txBody>
            <a:bodyPr/>
            <a:lstStyle/>
            <a:p>
              <a:endParaRPr lang="en-US">
                <a:solidFill>
                  <a:srgbClr val="000000"/>
                </a:solidFill>
              </a:endParaRPr>
            </a:p>
          </p:txBody>
        </p:sp>
        <p:sp>
          <p:nvSpPr>
            <p:cNvPr id="203" name="Rectangle 200"/>
            <p:cNvSpPr>
              <a:spLocks noChangeArrowheads="1"/>
            </p:cNvSpPr>
            <p:nvPr/>
          </p:nvSpPr>
          <p:spPr bwMode="auto">
            <a:xfrm>
              <a:off x="2956" y="793"/>
              <a:ext cx="60" cy="323"/>
            </a:xfrm>
            <a:prstGeom prst="rect">
              <a:avLst/>
            </a:prstGeom>
            <a:solidFill>
              <a:srgbClr val="10FFE5"/>
            </a:solidFill>
            <a:ln w="9525">
              <a:noFill/>
              <a:miter lim="800000"/>
              <a:headEnd/>
              <a:tailEnd/>
            </a:ln>
          </p:spPr>
          <p:txBody>
            <a:bodyPr/>
            <a:lstStyle/>
            <a:p>
              <a:endParaRPr lang="en-US">
                <a:solidFill>
                  <a:srgbClr val="000000"/>
                </a:solidFill>
              </a:endParaRPr>
            </a:p>
          </p:txBody>
        </p:sp>
        <p:sp>
          <p:nvSpPr>
            <p:cNvPr id="204" name="Rectangle 201"/>
            <p:cNvSpPr>
              <a:spLocks noChangeArrowheads="1"/>
            </p:cNvSpPr>
            <p:nvPr/>
          </p:nvSpPr>
          <p:spPr bwMode="auto">
            <a:xfrm>
              <a:off x="3396" y="799"/>
              <a:ext cx="58" cy="221"/>
            </a:xfrm>
            <a:prstGeom prst="rect">
              <a:avLst/>
            </a:prstGeom>
            <a:solidFill>
              <a:srgbClr val="10FFE5"/>
            </a:solidFill>
            <a:ln w="9525">
              <a:noFill/>
              <a:miter lim="800000"/>
              <a:headEnd/>
              <a:tailEnd/>
            </a:ln>
          </p:spPr>
          <p:txBody>
            <a:bodyPr/>
            <a:lstStyle/>
            <a:p>
              <a:endParaRPr lang="en-US">
                <a:solidFill>
                  <a:srgbClr val="000000"/>
                </a:solidFill>
              </a:endParaRPr>
            </a:p>
          </p:txBody>
        </p:sp>
        <p:sp>
          <p:nvSpPr>
            <p:cNvPr id="205" name="Rectangle 202"/>
            <p:cNvSpPr>
              <a:spLocks noChangeArrowheads="1"/>
            </p:cNvSpPr>
            <p:nvPr/>
          </p:nvSpPr>
          <p:spPr bwMode="auto">
            <a:xfrm>
              <a:off x="3542" y="787"/>
              <a:ext cx="59" cy="285"/>
            </a:xfrm>
            <a:prstGeom prst="rect">
              <a:avLst/>
            </a:prstGeom>
            <a:solidFill>
              <a:srgbClr val="10FFE5"/>
            </a:solidFill>
            <a:ln w="9525">
              <a:noFill/>
              <a:miter lim="800000"/>
              <a:headEnd/>
              <a:tailEnd/>
            </a:ln>
          </p:spPr>
          <p:txBody>
            <a:bodyPr/>
            <a:lstStyle/>
            <a:p>
              <a:endParaRPr lang="en-US">
                <a:solidFill>
                  <a:srgbClr val="000000"/>
                </a:solidFill>
              </a:endParaRPr>
            </a:p>
          </p:txBody>
        </p:sp>
        <p:sp>
          <p:nvSpPr>
            <p:cNvPr id="206" name="Rectangle 203"/>
            <p:cNvSpPr>
              <a:spLocks noChangeArrowheads="1"/>
            </p:cNvSpPr>
            <p:nvPr/>
          </p:nvSpPr>
          <p:spPr bwMode="auto">
            <a:xfrm>
              <a:off x="3982" y="1162"/>
              <a:ext cx="59" cy="246"/>
            </a:xfrm>
            <a:prstGeom prst="rect">
              <a:avLst/>
            </a:prstGeom>
            <a:solidFill>
              <a:srgbClr val="10FFE5"/>
            </a:solidFill>
            <a:ln w="9525">
              <a:noFill/>
              <a:miter lim="800000"/>
              <a:headEnd/>
              <a:tailEnd/>
            </a:ln>
          </p:spPr>
          <p:txBody>
            <a:bodyPr/>
            <a:lstStyle/>
            <a:p>
              <a:endParaRPr lang="en-US">
                <a:solidFill>
                  <a:srgbClr val="000000"/>
                </a:solidFill>
              </a:endParaRPr>
            </a:p>
          </p:txBody>
        </p:sp>
        <p:sp>
          <p:nvSpPr>
            <p:cNvPr id="207" name="Rectangle 204"/>
            <p:cNvSpPr>
              <a:spLocks noChangeArrowheads="1"/>
            </p:cNvSpPr>
            <p:nvPr/>
          </p:nvSpPr>
          <p:spPr bwMode="auto">
            <a:xfrm>
              <a:off x="4130" y="970"/>
              <a:ext cx="57" cy="125"/>
            </a:xfrm>
            <a:prstGeom prst="rect">
              <a:avLst/>
            </a:prstGeom>
            <a:solidFill>
              <a:srgbClr val="10FFE5"/>
            </a:solidFill>
            <a:ln w="9525">
              <a:noFill/>
              <a:miter lim="800000"/>
              <a:headEnd/>
              <a:tailEnd/>
            </a:ln>
          </p:spPr>
          <p:txBody>
            <a:bodyPr/>
            <a:lstStyle/>
            <a:p>
              <a:endParaRPr lang="en-US">
                <a:solidFill>
                  <a:srgbClr val="000000"/>
                </a:solidFill>
              </a:endParaRPr>
            </a:p>
          </p:txBody>
        </p:sp>
        <p:sp>
          <p:nvSpPr>
            <p:cNvPr id="208" name="Rectangle 205"/>
            <p:cNvSpPr>
              <a:spLocks noChangeArrowheads="1"/>
            </p:cNvSpPr>
            <p:nvPr/>
          </p:nvSpPr>
          <p:spPr bwMode="auto">
            <a:xfrm>
              <a:off x="4276" y="907"/>
              <a:ext cx="57" cy="92"/>
            </a:xfrm>
            <a:prstGeom prst="rect">
              <a:avLst/>
            </a:prstGeom>
            <a:solidFill>
              <a:srgbClr val="10FFE5"/>
            </a:solidFill>
            <a:ln w="9525">
              <a:noFill/>
              <a:miter lim="800000"/>
              <a:headEnd/>
              <a:tailEnd/>
            </a:ln>
          </p:spPr>
          <p:txBody>
            <a:bodyPr/>
            <a:lstStyle/>
            <a:p>
              <a:endParaRPr lang="en-US">
                <a:solidFill>
                  <a:srgbClr val="000000"/>
                </a:solidFill>
              </a:endParaRPr>
            </a:p>
          </p:txBody>
        </p:sp>
        <p:sp>
          <p:nvSpPr>
            <p:cNvPr id="209" name="Rectangle 206"/>
            <p:cNvSpPr>
              <a:spLocks noChangeArrowheads="1"/>
            </p:cNvSpPr>
            <p:nvPr/>
          </p:nvSpPr>
          <p:spPr bwMode="auto">
            <a:xfrm>
              <a:off x="4422" y="851"/>
              <a:ext cx="57" cy="52"/>
            </a:xfrm>
            <a:prstGeom prst="rect">
              <a:avLst/>
            </a:prstGeom>
            <a:solidFill>
              <a:srgbClr val="10FFE5"/>
            </a:solidFill>
            <a:ln w="9525">
              <a:noFill/>
              <a:miter lim="800000"/>
              <a:headEnd/>
              <a:tailEnd/>
            </a:ln>
          </p:spPr>
          <p:txBody>
            <a:bodyPr/>
            <a:lstStyle/>
            <a:p>
              <a:endParaRPr lang="en-US">
                <a:solidFill>
                  <a:srgbClr val="000000"/>
                </a:solidFill>
              </a:endParaRPr>
            </a:p>
          </p:txBody>
        </p:sp>
        <p:sp>
          <p:nvSpPr>
            <p:cNvPr id="210" name="Rectangle 207"/>
            <p:cNvSpPr>
              <a:spLocks noChangeArrowheads="1"/>
            </p:cNvSpPr>
            <p:nvPr/>
          </p:nvSpPr>
          <p:spPr bwMode="auto">
            <a:xfrm>
              <a:off x="4567" y="810"/>
              <a:ext cx="60" cy="52"/>
            </a:xfrm>
            <a:prstGeom prst="rect">
              <a:avLst/>
            </a:prstGeom>
            <a:solidFill>
              <a:srgbClr val="10FFE5"/>
            </a:solidFill>
            <a:ln w="9525">
              <a:noFill/>
              <a:miter lim="800000"/>
              <a:headEnd/>
              <a:tailEnd/>
            </a:ln>
          </p:spPr>
          <p:txBody>
            <a:bodyPr/>
            <a:lstStyle/>
            <a:p>
              <a:endParaRPr lang="en-US">
                <a:solidFill>
                  <a:srgbClr val="000000"/>
                </a:solidFill>
              </a:endParaRPr>
            </a:p>
          </p:txBody>
        </p:sp>
        <p:sp>
          <p:nvSpPr>
            <p:cNvPr id="211" name="Rectangle 208"/>
            <p:cNvSpPr>
              <a:spLocks noChangeArrowheads="1"/>
            </p:cNvSpPr>
            <p:nvPr/>
          </p:nvSpPr>
          <p:spPr bwMode="auto">
            <a:xfrm>
              <a:off x="4715" y="851"/>
              <a:ext cx="58" cy="52"/>
            </a:xfrm>
            <a:prstGeom prst="rect">
              <a:avLst/>
            </a:prstGeom>
            <a:solidFill>
              <a:srgbClr val="10FFE5"/>
            </a:solidFill>
            <a:ln w="9525">
              <a:noFill/>
              <a:miter lim="800000"/>
              <a:headEnd/>
              <a:tailEnd/>
            </a:ln>
          </p:spPr>
          <p:txBody>
            <a:bodyPr/>
            <a:lstStyle/>
            <a:p>
              <a:endParaRPr lang="en-US">
                <a:solidFill>
                  <a:srgbClr val="000000"/>
                </a:solidFill>
              </a:endParaRPr>
            </a:p>
          </p:txBody>
        </p:sp>
      </p:grpSp>
      <p:sp>
        <p:nvSpPr>
          <p:cNvPr id="212" name="Rectangle 209"/>
          <p:cNvSpPr>
            <a:spLocks noChangeArrowheads="1"/>
          </p:cNvSpPr>
          <p:nvPr/>
        </p:nvSpPr>
        <p:spPr bwMode="auto">
          <a:xfrm>
            <a:off x="7480300" y="1344613"/>
            <a:ext cx="90488" cy="82550"/>
          </a:xfrm>
          <a:prstGeom prst="rect">
            <a:avLst/>
          </a:prstGeom>
          <a:noFill/>
          <a:ln w="12700">
            <a:noFill/>
            <a:miter lim="800000"/>
            <a:headEnd/>
            <a:tailEnd/>
          </a:ln>
        </p:spPr>
        <p:txBody>
          <a:bodyPr/>
          <a:lstStyle/>
          <a:p>
            <a:endParaRPr lang="en-US">
              <a:solidFill>
                <a:srgbClr val="000000"/>
              </a:solidFill>
            </a:endParaRPr>
          </a:p>
        </p:txBody>
      </p:sp>
      <p:sp>
        <p:nvSpPr>
          <p:cNvPr id="213" name="Rectangle 210"/>
          <p:cNvSpPr>
            <a:spLocks noChangeArrowheads="1"/>
          </p:cNvSpPr>
          <p:nvPr/>
        </p:nvSpPr>
        <p:spPr bwMode="auto">
          <a:xfrm>
            <a:off x="966788" y="1225550"/>
            <a:ext cx="92075" cy="19050"/>
          </a:xfrm>
          <a:prstGeom prst="rect">
            <a:avLst/>
          </a:prstGeom>
          <a:noFill/>
          <a:ln w="12700">
            <a:noFill/>
            <a:miter lim="800000"/>
            <a:headEnd/>
            <a:tailEnd/>
          </a:ln>
        </p:spPr>
        <p:txBody>
          <a:bodyPr/>
          <a:lstStyle/>
          <a:p>
            <a:endParaRPr lang="en-US">
              <a:solidFill>
                <a:srgbClr val="000000"/>
              </a:solidFill>
            </a:endParaRPr>
          </a:p>
        </p:txBody>
      </p:sp>
      <p:sp>
        <p:nvSpPr>
          <p:cNvPr id="214" name="Rectangle 211"/>
          <p:cNvSpPr>
            <a:spLocks noChangeArrowheads="1"/>
          </p:cNvSpPr>
          <p:nvPr/>
        </p:nvSpPr>
        <p:spPr bwMode="auto">
          <a:xfrm>
            <a:off x="1204913" y="1231900"/>
            <a:ext cx="92075" cy="9525"/>
          </a:xfrm>
          <a:prstGeom prst="rect">
            <a:avLst/>
          </a:prstGeom>
          <a:solidFill>
            <a:srgbClr val="660066"/>
          </a:solidFill>
          <a:ln w="9525">
            <a:noFill/>
            <a:miter lim="800000"/>
            <a:headEnd/>
            <a:tailEnd/>
          </a:ln>
        </p:spPr>
        <p:txBody>
          <a:bodyPr/>
          <a:lstStyle/>
          <a:p>
            <a:endParaRPr lang="en-US">
              <a:solidFill>
                <a:srgbClr val="000000"/>
              </a:solidFill>
            </a:endParaRPr>
          </a:p>
        </p:txBody>
      </p:sp>
      <p:sp>
        <p:nvSpPr>
          <p:cNvPr id="215" name="Rectangle 212"/>
          <p:cNvSpPr>
            <a:spLocks noChangeArrowheads="1"/>
          </p:cNvSpPr>
          <p:nvPr/>
        </p:nvSpPr>
        <p:spPr bwMode="auto">
          <a:xfrm>
            <a:off x="1430338" y="1225550"/>
            <a:ext cx="92075" cy="98425"/>
          </a:xfrm>
          <a:prstGeom prst="rect">
            <a:avLst/>
          </a:prstGeom>
          <a:noFill/>
          <a:ln w="12700">
            <a:noFill/>
            <a:miter lim="800000"/>
            <a:headEnd/>
            <a:tailEnd/>
          </a:ln>
        </p:spPr>
        <p:txBody>
          <a:bodyPr/>
          <a:lstStyle/>
          <a:p>
            <a:endParaRPr lang="en-US">
              <a:solidFill>
                <a:srgbClr val="000000"/>
              </a:solidFill>
            </a:endParaRPr>
          </a:p>
        </p:txBody>
      </p:sp>
      <p:sp>
        <p:nvSpPr>
          <p:cNvPr id="216" name="Rectangle 213"/>
          <p:cNvSpPr>
            <a:spLocks noChangeArrowheads="1"/>
          </p:cNvSpPr>
          <p:nvPr/>
        </p:nvSpPr>
        <p:spPr bwMode="auto">
          <a:xfrm>
            <a:off x="1668463" y="1231900"/>
            <a:ext cx="93662" cy="17463"/>
          </a:xfrm>
          <a:prstGeom prst="rect">
            <a:avLst/>
          </a:prstGeom>
          <a:solidFill>
            <a:srgbClr val="660066"/>
          </a:solidFill>
          <a:ln w="9525">
            <a:noFill/>
            <a:miter lim="800000"/>
            <a:headEnd/>
            <a:tailEnd/>
          </a:ln>
        </p:spPr>
        <p:txBody>
          <a:bodyPr/>
          <a:lstStyle/>
          <a:p>
            <a:endParaRPr lang="en-US">
              <a:solidFill>
                <a:srgbClr val="000000"/>
              </a:solidFill>
            </a:endParaRPr>
          </a:p>
        </p:txBody>
      </p:sp>
      <p:sp>
        <p:nvSpPr>
          <p:cNvPr id="217" name="Rectangle 214"/>
          <p:cNvSpPr>
            <a:spLocks noChangeArrowheads="1"/>
          </p:cNvSpPr>
          <p:nvPr/>
        </p:nvSpPr>
        <p:spPr bwMode="auto">
          <a:xfrm>
            <a:off x="1897063" y="1225550"/>
            <a:ext cx="92075" cy="36513"/>
          </a:xfrm>
          <a:prstGeom prst="rect">
            <a:avLst/>
          </a:prstGeom>
          <a:noFill/>
          <a:ln w="12700">
            <a:noFill/>
            <a:miter lim="800000"/>
            <a:headEnd/>
            <a:tailEnd/>
          </a:ln>
        </p:spPr>
        <p:txBody>
          <a:bodyPr/>
          <a:lstStyle/>
          <a:p>
            <a:endParaRPr lang="en-US">
              <a:solidFill>
                <a:srgbClr val="000000"/>
              </a:solidFill>
            </a:endParaRPr>
          </a:p>
        </p:txBody>
      </p:sp>
      <p:sp>
        <p:nvSpPr>
          <p:cNvPr id="218" name="Rectangle 215"/>
          <p:cNvSpPr>
            <a:spLocks noChangeArrowheads="1"/>
          </p:cNvSpPr>
          <p:nvPr/>
        </p:nvSpPr>
        <p:spPr bwMode="auto">
          <a:xfrm>
            <a:off x="2135188" y="1231900"/>
            <a:ext cx="90487" cy="26988"/>
          </a:xfrm>
          <a:prstGeom prst="rect">
            <a:avLst/>
          </a:prstGeom>
          <a:solidFill>
            <a:srgbClr val="660066"/>
          </a:solidFill>
          <a:ln w="9525">
            <a:noFill/>
            <a:miter lim="800000"/>
            <a:headEnd/>
            <a:tailEnd/>
          </a:ln>
        </p:spPr>
        <p:txBody>
          <a:bodyPr/>
          <a:lstStyle/>
          <a:p>
            <a:endParaRPr lang="en-US">
              <a:solidFill>
                <a:srgbClr val="000000"/>
              </a:solidFill>
            </a:endParaRPr>
          </a:p>
        </p:txBody>
      </p:sp>
      <p:sp>
        <p:nvSpPr>
          <p:cNvPr id="219" name="Rectangle 216"/>
          <p:cNvSpPr>
            <a:spLocks noChangeArrowheads="1"/>
          </p:cNvSpPr>
          <p:nvPr/>
        </p:nvSpPr>
        <p:spPr bwMode="auto">
          <a:xfrm>
            <a:off x="2360613" y="1225550"/>
            <a:ext cx="93662" cy="277813"/>
          </a:xfrm>
          <a:prstGeom prst="rect">
            <a:avLst/>
          </a:prstGeom>
          <a:noFill/>
          <a:ln w="12700">
            <a:noFill/>
            <a:miter lim="800000"/>
            <a:headEnd/>
            <a:tailEnd/>
          </a:ln>
        </p:spPr>
        <p:txBody>
          <a:bodyPr/>
          <a:lstStyle/>
          <a:p>
            <a:endParaRPr lang="en-US">
              <a:solidFill>
                <a:srgbClr val="000000"/>
              </a:solidFill>
            </a:endParaRPr>
          </a:p>
        </p:txBody>
      </p:sp>
      <p:sp>
        <p:nvSpPr>
          <p:cNvPr id="220" name="Rectangle 217"/>
          <p:cNvSpPr>
            <a:spLocks noChangeArrowheads="1"/>
          </p:cNvSpPr>
          <p:nvPr/>
        </p:nvSpPr>
        <p:spPr bwMode="auto">
          <a:xfrm>
            <a:off x="2601913" y="1231900"/>
            <a:ext cx="90487" cy="17463"/>
          </a:xfrm>
          <a:prstGeom prst="rect">
            <a:avLst/>
          </a:prstGeom>
          <a:solidFill>
            <a:srgbClr val="660066"/>
          </a:solidFill>
          <a:ln w="9525">
            <a:noFill/>
            <a:miter lim="800000"/>
            <a:headEnd/>
            <a:tailEnd/>
          </a:ln>
        </p:spPr>
        <p:txBody>
          <a:bodyPr/>
          <a:lstStyle/>
          <a:p>
            <a:endParaRPr lang="en-US">
              <a:solidFill>
                <a:srgbClr val="000000"/>
              </a:solidFill>
            </a:endParaRPr>
          </a:p>
        </p:txBody>
      </p:sp>
      <p:sp>
        <p:nvSpPr>
          <p:cNvPr id="221" name="Rectangle 218"/>
          <p:cNvSpPr>
            <a:spLocks noChangeArrowheads="1"/>
          </p:cNvSpPr>
          <p:nvPr/>
        </p:nvSpPr>
        <p:spPr bwMode="auto">
          <a:xfrm>
            <a:off x="2833688" y="1231900"/>
            <a:ext cx="90487" cy="17463"/>
          </a:xfrm>
          <a:prstGeom prst="rect">
            <a:avLst/>
          </a:prstGeom>
          <a:solidFill>
            <a:srgbClr val="660066"/>
          </a:solidFill>
          <a:ln w="9525">
            <a:noFill/>
            <a:miter lim="800000"/>
            <a:headEnd/>
            <a:tailEnd/>
          </a:ln>
        </p:spPr>
        <p:txBody>
          <a:bodyPr/>
          <a:lstStyle/>
          <a:p>
            <a:endParaRPr lang="en-US">
              <a:solidFill>
                <a:srgbClr val="000000"/>
              </a:solidFill>
            </a:endParaRPr>
          </a:p>
        </p:txBody>
      </p:sp>
      <p:sp>
        <p:nvSpPr>
          <p:cNvPr id="222" name="Rectangle 219"/>
          <p:cNvSpPr>
            <a:spLocks noChangeArrowheads="1"/>
          </p:cNvSpPr>
          <p:nvPr/>
        </p:nvSpPr>
        <p:spPr bwMode="auto">
          <a:xfrm>
            <a:off x="3756025" y="1225550"/>
            <a:ext cx="92075" cy="55563"/>
          </a:xfrm>
          <a:prstGeom prst="rect">
            <a:avLst/>
          </a:prstGeom>
          <a:noFill/>
          <a:ln w="12700">
            <a:noFill/>
            <a:miter lim="800000"/>
            <a:headEnd/>
            <a:tailEnd/>
          </a:ln>
        </p:spPr>
        <p:txBody>
          <a:bodyPr/>
          <a:lstStyle/>
          <a:p>
            <a:endParaRPr lang="en-US">
              <a:solidFill>
                <a:srgbClr val="000000"/>
              </a:solidFill>
            </a:endParaRPr>
          </a:p>
        </p:txBody>
      </p:sp>
      <p:sp>
        <p:nvSpPr>
          <p:cNvPr id="223" name="Rectangle 220"/>
          <p:cNvSpPr>
            <a:spLocks noChangeArrowheads="1"/>
          </p:cNvSpPr>
          <p:nvPr/>
        </p:nvSpPr>
        <p:spPr bwMode="auto">
          <a:xfrm>
            <a:off x="3987800" y="1225550"/>
            <a:ext cx="95250" cy="161925"/>
          </a:xfrm>
          <a:prstGeom prst="rect">
            <a:avLst/>
          </a:prstGeom>
          <a:noFill/>
          <a:ln w="12700">
            <a:noFill/>
            <a:miter lim="800000"/>
            <a:headEnd/>
            <a:tailEnd/>
          </a:ln>
        </p:spPr>
        <p:txBody>
          <a:bodyPr/>
          <a:lstStyle/>
          <a:p>
            <a:endParaRPr lang="en-US">
              <a:solidFill>
                <a:srgbClr val="000000"/>
              </a:solidFill>
            </a:endParaRPr>
          </a:p>
        </p:txBody>
      </p:sp>
      <p:sp>
        <p:nvSpPr>
          <p:cNvPr id="224" name="Rectangle 221"/>
          <p:cNvSpPr>
            <a:spLocks noChangeArrowheads="1"/>
          </p:cNvSpPr>
          <p:nvPr/>
        </p:nvSpPr>
        <p:spPr bwMode="auto">
          <a:xfrm>
            <a:off x="4222750" y="1225550"/>
            <a:ext cx="92075" cy="79375"/>
          </a:xfrm>
          <a:prstGeom prst="rect">
            <a:avLst/>
          </a:prstGeom>
          <a:noFill/>
          <a:ln w="12700">
            <a:noFill/>
            <a:miter lim="800000"/>
            <a:headEnd/>
            <a:tailEnd/>
          </a:ln>
        </p:spPr>
        <p:txBody>
          <a:bodyPr/>
          <a:lstStyle/>
          <a:p>
            <a:endParaRPr lang="en-US">
              <a:solidFill>
                <a:srgbClr val="000000"/>
              </a:solidFill>
            </a:endParaRPr>
          </a:p>
        </p:txBody>
      </p:sp>
      <p:sp>
        <p:nvSpPr>
          <p:cNvPr id="225" name="Rectangle 222"/>
          <p:cNvSpPr>
            <a:spLocks noChangeArrowheads="1"/>
          </p:cNvSpPr>
          <p:nvPr/>
        </p:nvSpPr>
        <p:spPr bwMode="auto">
          <a:xfrm>
            <a:off x="4454525" y="1225550"/>
            <a:ext cx="92075" cy="63500"/>
          </a:xfrm>
          <a:prstGeom prst="rect">
            <a:avLst/>
          </a:prstGeom>
          <a:noFill/>
          <a:ln w="12700">
            <a:noFill/>
            <a:miter lim="800000"/>
            <a:headEnd/>
            <a:tailEnd/>
          </a:ln>
        </p:spPr>
        <p:txBody>
          <a:bodyPr/>
          <a:lstStyle/>
          <a:p>
            <a:endParaRPr lang="en-US">
              <a:solidFill>
                <a:srgbClr val="000000"/>
              </a:solidFill>
            </a:endParaRPr>
          </a:p>
        </p:txBody>
      </p:sp>
      <p:sp>
        <p:nvSpPr>
          <p:cNvPr id="226" name="Rectangle 223"/>
          <p:cNvSpPr>
            <a:spLocks noChangeArrowheads="1"/>
          </p:cNvSpPr>
          <p:nvPr/>
        </p:nvSpPr>
        <p:spPr bwMode="auto">
          <a:xfrm>
            <a:off x="4692650" y="1231900"/>
            <a:ext cx="95250" cy="26988"/>
          </a:xfrm>
          <a:prstGeom prst="rect">
            <a:avLst/>
          </a:prstGeom>
          <a:solidFill>
            <a:srgbClr val="660066"/>
          </a:solidFill>
          <a:ln w="9525">
            <a:noFill/>
            <a:miter lim="800000"/>
            <a:headEnd/>
            <a:tailEnd/>
          </a:ln>
        </p:spPr>
        <p:txBody>
          <a:bodyPr/>
          <a:lstStyle/>
          <a:p>
            <a:endParaRPr lang="en-US">
              <a:solidFill>
                <a:srgbClr val="000000"/>
              </a:solidFill>
            </a:endParaRPr>
          </a:p>
        </p:txBody>
      </p:sp>
      <p:sp>
        <p:nvSpPr>
          <p:cNvPr id="227" name="Rectangle 224"/>
          <p:cNvSpPr>
            <a:spLocks noChangeArrowheads="1"/>
          </p:cNvSpPr>
          <p:nvPr/>
        </p:nvSpPr>
        <p:spPr bwMode="auto">
          <a:xfrm>
            <a:off x="5384800" y="1225550"/>
            <a:ext cx="92075" cy="36513"/>
          </a:xfrm>
          <a:prstGeom prst="rect">
            <a:avLst/>
          </a:prstGeom>
          <a:noFill/>
          <a:ln w="12700">
            <a:noFill/>
            <a:miter lim="800000"/>
            <a:headEnd/>
            <a:tailEnd/>
          </a:ln>
        </p:spPr>
        <p:txBody>
          <a:bodyPr/>
          <a:lstStyle/>
          <a:p>
            <a:endParaRPr lang="en-US">
              <a:solidFill>
                <a:srgbClr val="000000"/>
              </a:solidFill>
            </a:endParaRPr>
          </a:p>
        </p:txBody>
      </p:sp>
      <p:sp>
        <p:nvSpPr>
          <p:cNvPr id="228" name="Rectangle 225"/>
          <p:cNvSpPr>
            <a:spLocks noChangeArrowheads="1"/>
          </p:cNvSpPr>
          <p:nvPr/>
        </p:nvSpPr>
        <p:spPr bwMode="auto">
          <a:xfrm>
            <a:off x="5622925" y="1231900"/>
            <a:ext cx="93663" cy="17463"/>
          </a:xfrm>
          <a:prstGeom prst="rect">
            <a:avLst/>
          </a:prstGeom>
          <a:solidFill>
            <a:srgbClr val="660066"/>
          </a:solidFill>
          <a:ln w="9525">
            <a:noFill/>
            <a:miter lim="800000"/>
            <a:headEnd/>
            <a:tailEnd/>
          </a:ln>
        </p:spPr>
        <p:txBody>
          <a:bodyPr/>
          <a:lstStyle/>
          <a:p>
            <a:endParaRPr lang="en-US">
              <a:solidFill>
                <a:srgbClr val="000000"/>
              </a:solidFill>
            </a:endParaRPr>
          </a:p>
        </p:txBody>
      </p:sp>
      <p:sp>
        <p:nvSpPr>
          <p:cNvPr id="229" name="Rectangle 226"/>
          <p:cNvSpPr>
            <a:spLocks noChangeArrowheads="1"/>
          </p:cNvSpPr>
          <p:nvPr/>
        </p:nvSpPr>
        <p:spPr bwMode="auto">
          <a:xfrm>
            <a:off x="6315075" y="1225550"/>
            <a:ext cx="93663" cy="612775"/>
          </a:xfrm>
          <a:prstGeom prst="rect">
            <a:avLst/>
          </a:prstGeom>
          <a:noFill/>
          <a:ln w="12700">
            <a:noFill/>
            <a:miter lim="800000"/>
            <a:headEnd/>
            <a:tailEnd/>
          </a:ln>
        </p:spPr>
        <p:txBody>
          <a:bodyPr/>
          <a:lstStyle/>
          <a:p>
            <a:endParaRPr lang="en-US">
              <a:solidFill>
                <a:srgbClr val="000000"/>
              </a:solidFill>
            </a:endParaRPr>
          </a:p>
        </p:txBody>
      </p:sp>
      <p:sp>
        <p:nvSpPr>
          <p:cNvPr id="230" name="Rectangle 227"/>
          <p:cNvSpPr>
            <a:spLocks noChangeArrowheads="1"/>
          </p:cNvSpPr>
          <p:nvPr/>
        </p:nvSpPr>
        <p:spPr bwMode="auto">
          <a:xfrm>
            <a:off x="6550025" y="1225550"/>
            <a:ext cx="90488" cy="307975"/>
          </a:xfrm>
          <a:prstGeom prst="rect">
            <a:avLst/>
          </a:prstGeom>
          <a:noFill/>
          <a:ln w="12700">
            <a:noFill/>
            <a:miter lim="800000"/>
            <a:headEnd/>
            <a:tailEnd/>
          </a:ln>
        </p:spPr>
        <p:txBody>
          <a:bodyPr/>
          <a:lstStyle/>
          <a:p>
            <a:endParaRPr lang="en-US">
              <a:solidFill>
                <a:srgbClr val="000000"/>
              </a:solidFill>
            </a:endParaRPr>
          </a:p>
        </p:txBody>
      </p:sp>
      <p:sp>
        <p:nvSpPr>
          <p:cNvPr id="231" name="Rectangle 228"/>
          <p:cNvSpPr>
            <a:spLocks noChangeArrowheads="1"/>
          </p:cNvSpPr>
          <p:nvPr/>
        </p:nvSpPr>
        <p:spPr bwMode="auto">
          <a:xfrm>
            <a:off x="6781800" y="1225550"/>
            <a:ext cx="90488" cy="207963"/>
          </a:xfrm>
          <a:prstGeom prst="rect">
            <a:avLst/>
          </a:prstGeom>
          <a:noFill/>
          <a:ln w="12700">
            <a:noFill/>
            <a:miter lim="800000"/>
            <a:headEnd/>
            <a:tailEnd/>
          </a:ln>
        </p:spPr>
        <p:txBody>
          <a:bodyPr/>
          <a:lstStyle/>
          <a:p>
            <a:endParaRPr lang="en-US">
              <a:solidFill>
                <a:srgbClr val="000000"/>
              </a:solidFill>
            </a:endParaRPr>
          </a:p>
        </p:txBody>
      </p:sp>
      <p:sp>
        <p:nvSpPr>
          <p:cNvPr id="232" name="Rectangle 229"/>
          <p:cNvSpPr>
            <a:spLocks noChangeArrowheads="1"/>
          </p:cNvSpPr>
          <p:nvPr/>
        </p:nvSpPr>
        <p:spPr bwMode="auto">
          <a:xfrm>
            <a:off x="7013575" y="1225550"/>
            <a:ext cx="90488" cy="119063"/>
          </a:xfrm>
          <a:prstGeom prst="rect">
            <a:avLst/>
          </a:prstGeom>
          <a:noFill/>
          <a:ln w="12700">
            <a:noFill/>
            <a:miter lim="800000"/>
            <a:headEnd/>
            <a:tailEnd/>
          </a:ln>
        </p:spPr>
        <p:txBody>
          <a:bodyPr/>
          <a:lstStyle/>
          <a:p>
            <a:endParaRPr lang="en-US">
              <a:solidFill>
                <a:srgbClr val="000000"/>
              </a:solidFill>
            </a:endParaRPr>
          </a:p>
        </p:txBody>
      </p:sp>
      <p:sp>
        <p:nvSpPr>
          <p:cNvPr id="233" name="Rectangle 230"/>
          <p:cNvSpPr>
            <a:spLocks noChangeArrowheads="1"/>
          </p:cNvSpPr>
          <p:nvPr/>
        </p:nvSpPr>
        <p:spPr bwMode="auto">
          <a:xfrm>
            <a:off x="7245350" y="1225550"/>
            <a:ext cx="93663" cy="55563"/>
          </a:xfrm>
          <a:prstGeom prst="rect">
            <a:avLst/>
          </a:prstGeom>
          <a:noFill/>
          <a:ln w="12700">
            <a:noFill/>
            <a:miter lim="800000"/>
            <a:headEnd/>
            <a:tailEnd/>
          </a:ln>
        </p:spPr>
        <p:txBody>
          <a:bodyPr/>
          <a:lstStyle/>
          <a:p>
            <a:endParaRPr lang="en-US">
              <a:solidFill>
                <a:srgbClr val="000000"/>
              </a:solidFill>
            </a:endParaRPr>
          </a:p>
        </p:txBody>
      </p:sp>
      <p:grpSp>
        <p:nvGrpSpPr>
          <p:cNvPr id="234" name="Group 231"/>
          <p:cNvGrpSpPr>
            <a:grpSpLocks/>
          </p:cNvGrpSpPr>
          <p:nvPr/>
        </p:nvGrpSpPr>
        <p:grpSpPr bwMode="auto">
          <a:xfrm>
            <a:off x="973138" y="1225550"/>
            <a:ext cx="6604000" cy="619125"/>
            <a:chOff x="613" y="772"/>
            <a:chExt cx="4160" cy="390"/>
          </a:xfrm>
        </p:grpSpPr>
        <p:sp>
          <p:nvSpPr>
            <p:cNvPr id="235" name="Rectangle 232"/>
            <p:cNvSpPr>
              <a:spLocks noChangeArrowheads="1"/>
            </p:cNvSpPr>
            <p:nvPr/>
          </p:nvSpPr>
          <p:spPr bwMode="auto">
            <a:xfrm>
              <a:off x="613" y="776"/>
              <a:ext cx="58" cy="11"/>
            </a:xfrm>
            <a:prstGeom prst="rect">
              <a:avLst/>
            </a:prstGeom>
            <a:solidFill>
              <a:srgbClr val="660066"/>
            </a:solidFill>
            <a:ln w="9525">
              <a:noFill/>
              <a:miter lim="800000"/>
              <a:headEnd/>
              <a:tailEnd/>
            </a:ln>
          </p:spPr>
          <p:txBody>
            <a:bodyPr/>
            <a:lstStyle/>
            <a:p>
              <a:endParaRPr lang="en-US">
                <a:solidFill>
                  <a:srgbClr val="000000"/>
                </a:solidFill>
              </a:endParaRPr>
            </a:p>
          </p:txBody>
        </p:sp>
        <p:sp>
          <p:nvSpPr>
            <p:cNvPr id="236" name="Rectangle 233"/>
            <p:cNvSpPr>
              <a:spLocks noChangeArrowheads="1"/>
            </p:cNvSpPr>
            <p:nvPr/>
          </p:nvSpPr>
          <p:spPr bwMode="auto">
            <a:xfrm>
              <a:off x="755" y="772"/>
              <a:ext cx="58" cy="6"/>
            </a:xfrm>
            <a:prstGeom prst="rect">
              <a:avLst/>
            </a:prstGeom>
            <a:noFill/>
            <a:ln w="12700">
              <a:noFill/>
              <a:miter lim="800000"/>
              <a:headEnd/>
              <a:tailEnd/>
            </a:ln>
          </p:spPr>
          <p:txBody>
            <a:bodyPr/>
            <a:lstStyle/>
            <a:p>
              <a:endParaRPr lang="en-US">
                <a:solidFill>
                  <a:srgbClr val="000000"/>
                </a:solidFill>
              </a:endParaRPr>
            </a:p>
          </p:txBody>
        </p:sp>
        <p:sp>
          <p:nvSpPr>
            <p:cNvPr id="237" name="Rectangle 234"/>
            <p:cNvSpPr>
              <a:spLocks noChangeArrowheads="1"/>
            </p:cNvSpPr>
            <p:nvPr/>
          </p:nvSpPr>
          <p:spPr bwMode="auto">
            <a:xfrm>
              <a:off x="905" y="776"/>
              <a:ext cx="58" cy="61"/>
            </a:xfrm>
            <a:prstGeom prst="rect">
              <a:avLst/>
            </a:prstGeom>
            <a:solidFill>
              <a:srgbClr val="660066"/>
            </a:solidFill>
            <a:ln w="9525">
              <a:noFill/>
              <a:miter lim="800000"/>
              <a:headEnd/>
              <a:tailEnd/>
            </a:ln>
          </p:spPr>
          <p:txBody>
            <a:bodyPr/>
            <a:lstStyle/>
            <a:p>
              <a:endParaRPr lang="en-US">
                <a:solidFill>
                  <a:srgbClr val="000000"/>
                </a:solidFill>
              </a:endParaRPr>
            </a:p>
          </p:txBody>
        </p:sp>
        <p:sp>
          <p:nvSpPr>
            <p:cNvPr id="238" name="Rectangle 235"/>
            <p:cNvSpPr>
              <a:spLocks noChangeArrowheads="1"/>
            </p:cNvSpPr>
            <p:nvPr/>
          </p:nvSpPr>
          <p:spPr bwMode="auto">
            <a:xfrm>
              <a:off x="1047" y="772"/>
              <a:ext cx="60" cy="12"/>
            </a:xfrm>
            <a:prstGeom prst="rect">
              <a:avLst/>
            </a:prstGeom>
            <a:noFill/>
            <a:ln w="12700">
              <a:noFill/>
              <a:miter lim="800000"/>
              <a:headEnd/>
              <a:tailEnd/>
            </a:ln>
          </p:spPr>
          <p:txBody>
            <a:bodyPr/>
            <a:lstStyle/>
            <a:p>
              <a:endParaRPr lang="en-US">
                <a:solidFill>
                  <a:srgbClr val="000000"/>
                </a:solidFill>
              </a:endParaRPr>
            </a:p>
          </p:txBody>
        </p:sp>
        <p:sp>
          <p:nvSpPr>
            <p:cNvPr id="239" name="Rectangle 236"/>
            <p:cNvSpPr>
              <a:spLocks noChangeArrowheads="1"/>
            </p:cNvSpPr>
            <p:nvPr/>
          </p:nvSpPr>
          <p:spPr bwMode="auto">
            <a:xfrm>
              <a:off x="1199" y="776"/>
              <a:ext cx="57" cy="23"/>
            </a:xfrm>
            <a:prstGeom prst="rect">
              <a:avLst/>
            </a:prstGeom>
            <a:solidFill>
              <a:srgbClr val="660066"/>
            </a:solidFill>
            <a:ln w="9525">
              <a:noFill/>
              <a:miter lim="800000"/>
              <a:headEnd/>
              <a:tailEnd/>
            </a:ln>
          </p:spPr>
          <p:txBody>
            <a:bodyPr/>
            <a:lstStyle/>
            <a:p>
              <a:endParaRPr lang="en-US">
                <a:solidFill>
                  <a:srgbClr val="000000"/>
                </a:solidFill>
              </a:endParaRPr>
            </a:p>
          </p:txBody>
        </p:sp>
        <p:sp>
          <p:nvSpPr>
            <p:cNvPr id="240" name="Rectangle 237"/>
            <p:cNvSpPr>
              <a:spLocks noChangeArrowheads="1"/>
            </p:cNvSpPr>
            <p:nvPr/>
          </p:nvSpPr>
          <p:spPr bwMode="auto">
            <a:xfrm>
              <a:off x="1341" y="772"/>
              <a:ext cx="58" cy="17"/>
            </a:xfrm>
            <a:prstGeom prst="rect">
              <a:avLst/>
            </a:prstGeom>
            <a:noFill/>
            <a:ln w="12700">
              <a:noFill/>
              <a:miter lim="800000"/>
              <a:headEnd/>
              <a:tailEnd/>
            </a:ln>
          </p:spPr>
          <p:txBody>
            <a:bodyPr/>
            <a:lstStyle/>
            <a:p>
              <a:endParaRPr lang="en-US">
                <a:solidFill>
                  <a:srgbClr val="000000"/>
                </a:solidFill>
              </a:endParaRPr>
            </a:p>
          </p:txBody>
        </p:sp>
        <p:sp>
          <p:nvSpPr>
            <p:cNvPr id="241" name="Rectangle 238"/>
            <p:cNvSpPr>
              <a:spLocks noChangeArrowheads="1"/>
            </p:cNvSpPr>
            <p:nvPr/>
          </p:nvSpPr>
          <p:spPr bwMode="auto">
            <a:xfrm>
              <a:off x="1491" y="776"/>
              <a:ext cx="59" cy="175"/>
            </a:xfrm>
            <a:prstGeom prst="rect">
              <a:avLst/>
            </a:prstGeom>
            <a:solidFill>
              <a:srgbClr val="660066"/>
            </a:solidFill>
            <a:ln w="9525">
              <a:noFill/>
              <a:miter lim="800000"/>
              <a:headEnd/>
              <a:tailEnd/>
            </a:ln>
          </p:spPr>
          <p:txBody>
            <a:bodyPr/>
            <a:lstStyle/>
            <a:p>
              <a:endParaRPr lang="en-US">
                <a:solidFill>
                  <a:srgbClr val="000000"/>
                </a:solidFill>
              </a:endParaRPr>
            </a:p>
          </p:txBody>
        </p:sp>
        <p:sp>
          <p:nvSpPr>
            <p:cNvPr id="242" name="Rectangle 239"/>
            <p:cNvSpPr>
              <a:spLocks noChangeArrowheads="1"/>
            </p:cNvSpPr>
            <p:nvPr/>
          </p:nvSpPr>
          <p:spPr bwMode="auto">
            <a:xfrm>
              <a:off x="1635" y="772"/>
              <a:ext cx="57" cy="12"/>
            </a:xfrm>
            <a:prstGeom prst="rect">
              <a:avLst/>
            </a:prstGeom>
            <a:noFill/>
            <a:ln w="12700">
              <a:noFill/>
              <a:miter lim="800000"/>
              <a:headEnd/>
              <a:tailEnd/>
            </a:ln>
          </p:spPr>
          <p:txBody>
            <a:bodyPr/>
            <a:lstStyle/>
            <a:p>
              <a:endParaRPr lang="en-US">
                <a:solidFill>
                  <a:srgbClr val="000000"/>
                </a:solidFill>
              </a:endParaRPr>
            </a:p>
          </p:txBody>
        </p:sp>
        <p:sp>
          <p:nvSpPr>
            <p:cNvPr id="243" name="Rectangle 240"/>
            <p:cNvSpPr>
              <a:spLocks noChangeArrowheads="1"/>
            </p:cNvSpPr>
            <p:nvPr/>
          </p:nvSpPr>
          <p:spPr bwMode="auto">
            <a:xfrm>
              <a:off x="1781" y="772"/>
              <a:ext cx="57" cy="12"/>
            </a:xfrm>
            <a:prstGeom prst="rect">
              <a:avLst/>
            </a:prstGeom>
            <a:noFill/>
            <a:ln w="12700">
              <a:noFill/>
              <a:miter lim="800000"/>
              <a:headEnd/>
              <a:tailEnd/>
            </a:ln>
          </p:spPr>
          <p:txBody>
            <a:bodyPr/>
            <a:lstStyle/>
            <a:p>
              <a:endParaRPr lang="en-US">
                <a:solidFill>
                  <a:srgbClr val="000000"/>
                </a:solidFill>
              </a:endParaRPr>
            </a:p>
          </p:txBody>
        </p:sp>
        <p:sp>
          <p:nvSpPr>
            <p:cNvPr id="244" name="Rectangle 241"/>
            <p:cNvSpPr>
              <a:spLocks noChangeArrowheads="1"/>
            </p:cNvSpPr>
            <p:nvPr/>
          </p:nvSpPr>
          <p:spPr bwMode="auto">
            <a:xfrm>
              <a:off x="2370" y="776"/>
              <a:ext cx="58" cy="34"/>
            </a:xfrm>
            <a:prstGeom prst="rect">
              <a:avLst/>
            </a:prstGeom>
            <a:solidFill>
              <a:srgbClr val="660066"/>
            </a:solidFill>
            <a:ln w="9525">
              <a:noFill/>
              <a:miter lim="800000"/>
              <a:headEnd/>
              <a:tailEnd/>
            </a:ln>
          </p:spPr>
          <p:txBody>
            <a:bodyPr/>
            <a:lstStyle/>
            <a:p>
              <a:endParaRPr lang="en-US">
                <a:solidFill>
                  <a:srgbClr val="000000"/>
                </a:solidFill>
              </a:endParaRPr>
            </a:p>
          </p:txBody>
        </p:sp>
        <p:sp>
          <p:nvSpPr>
            <p:cNvPr id="245" name="Rectangle 242"/>
            <p:cNvSpPr>
              <a:spLocks noChangeArrowheads="1"/>
            </p:cNvSpPr>
            <p:nvPr/>
          </p:nvSpPr>
          <p:spPr bwMode="auto">
            <a:xfrm>
              <a:off x="2516" y="776"/>
              <a:ext cx="60" cy="102"/>
            </a:xfrm>
            <a:prstGeom prst="rect">
              <a:avLst/>
            </a:prstGeom>
            <a:solidFill>
              <a:srgbClr val="660066"/>
            </a:solidFill>
            <a:ln w="9525">
              <a:noFill/>
              <a:miter lim="800000"/>
              <a:headEnd/>
              <a:tailEnd/>
            </a:ln>
          </p:spPr>
          <p:txBody>
            <a:bodyPr/>
            <a:lstStyle/>
            <a:p>
              <a:endParaRPr lang="en-US">
                <a:solidFill>
                  <a:srgbClr val="000000"/>
                </a:solidFill>
              </a:endParaRPr>
            </a:p>
          </p:txBody>
        </p:sp>
        <p:sp>
          <p:nvSpPr>
            <p:cNvPr id="246" name="Rectangle 243"/>
            <p:cNvSpPr>
              <a:spLocks noChangeArrowheads="1"/>
            </p:cNvSpPr>
            <p:nvPr/>
          </p:nvSpPr>
          <p:spPr bwMode="auto">
            <a:xfrm>
              <a:off x="2664" y="776"/>
              <a:ext cx="58" cy="50"/>
            </a:xfrm>
            <a:prstGeom prst="rect">
              <a:avLst/>
            </a:prstGeom>
            <a:solidFill>
              <a:srgbClr val="660066"/>
            </a:solidFill>
            <a:ln w="9525">
              <a:noFill/>
              <a:miter lim="800000"/>
              <a:headEnd/>
              <a:tailEnd/>
            </a:ln>
          </p:spPr>
          <p:txBody>
            <a:bodyPr/>
            <a:lstStyle/>
            <a:p>
              <a:endParaRPr lang="en-US">
                <a:solidFill>
                  <a:srgbClr val="000000"/>
                </a:solidFill>
              </a:endParaRPr>
            </a:p>
          </p:txBody>
        </p:sp>
        <p:sp>
          <p:nvSpPr>
            <p:cNvPr id="247" name="Rectangle 244"/>
            <p:cNvSpPr>
              <a:spLocks noChangeArrowheads="1"/>
            </p:cNvSpPr>
            <p:nvPr/>
          </p:nvSpPr>
          <p:spPr bwMode="auto">
            <a:xfrm>
              <a:off x="2810" y="776"/>
              <a:ext cx="58" cy="40"/>
            </a:xfrm>
            <a:prstGeom prst="rect">
              <a:avLst/>
            </a:prstGeom>
            <a:solidFill>
              <a:srgbClr val="660066"/>
            </a:solidFill>
            <a:ln w="9525">
              <a:noFill/>
              <a:miter lim="800000"/>
              <a:headEnd/>
              <a:tailEnd/>
            </a:ln>
          </p:spPr>
          <p:txBody>
            <a:bodyPr/>
            <a:lstStyle/>
            <a:p>
              <a:endParaRPr lang="en-US">
                <a:solidFill>
                  <a:srgbClr val="000000"/>
                </a:solidFill>
              </a:endParaRPr>
            </a:p>
          </p:txBody>
        </p:sp>
        <p:sp>
          <p:nvSpPr>
            <p:cNvPr id="248" name="Rectangle 245"/>
            <p:cNvSpPr>
              <a:spLocks noChangeArrowheads="1"/>
            </p:cNvSpPr>
            <p:nvPr/>
          </p:nvSpPr>
          <p:spPr bwMode="auto">
            <a:xfrm>
              <a:off x="2952" y="772"/>
              <a:ext cx="60" cy="17"/>
            </a:xfrm>
            <a:prstGeom prst="rect">
              <a:avLst/>
            </a:prstGeom>
            <a:noFill/>
            <a:ln w="12700">
              <a:noFill/>
              <a:miter lim="800000"/>
              <a:headEnd/>
              <a:tailEnd/>
            </a:ln>
          </p:spPr>
          <p:txBody>
            <a:bodyPr/>
            <a:lstStyle/>
            <a:p>
              <a:endParaRPr lang="en-US">
                <a:solidFill>
                  <a:srgbClr val="000000"/>
                </a:solidFill>
              </a:endParaRPr>
            </a:p>
          </p:txBody>
        </p:sp>
        <p:sp>
          <p:nvSpPr>
            <p:cNvPr id="249" name="Rectangle 246"/>
            <p:cNvSpPr>
              <a:spLocks noChangeArrowheads="1"/>
            </p:cNvSpPr>
            <p:nvPr/>
          </p:nvSpPr>
          <p:spPr bwMode="auto">
            <a:xfrm>
              <a:off x="3396" y="776"/>
              <a:ext cx="58" cy="23"/>
            </a:xfrm>
            <a:prstGeom prst="rect">
              <a:avLst/>
            </a:prstGeom>
            <a:solidFill>
              <a:srgbClr val="660066"/>
            </a:solidFill>
            <a:ln w="9525">
              <a:noFill/>
              <a:miter lim="800000"/>
              <a:headEnd/>
              <a:tailEnd/>
            </a:ln>
          </p:spPr>
          <p:txBody>
            <a:bodyPr/>
            <a:lstStyle/>
            <a:p>
              <a:endParaRPr lang="en-US">
                <a:solidFill>
                  <a:srgbClr val="000000"/>
                </a:solidFill>
              </a:endParaRPr>
            </a:p>
          </p:txBody>
        </p:sp>
        <p:sp>
          <p:nvSpPr>
            <p:cNvPr id="250" name="Rectangle 247"/>
            <p:cNvSpPr>
              <a:spLocks noChangeArrowheads="1"/>
            </p:cNvSpPr>
            <p:nvPr/>
          </p:nvSpPr>
          <p:spPr bwMode="auto">
            <a:xfrm>
              <a:off x="3538" y="772"/>
              <a:ext cx="60" cy="12"/>
            </a:xfrm>
            <a:prstGeom prst="rect">
              <a:avLst/>
            </a:prstGeom>
            <a:noFill/>
            <a:ln w="12700">
              <a:noFill/>
              <a:miter lim="800000"/>
              <a:headEnd/>
              <a:tailEnd/>
            </a:ln>
          </p:spPr>
          <p:txBody>
            <a:bodyPr/>
            <a:lstStyle/>
            <a:p>
              <a:endParaRPr lang="en-US">
                <a:solidFill>
                  <a:srgbClr val="000000"/>
                </a:solidFill>
              </a:endParaRPr>
            </a:p>
          </p:txBody>
        </p:sp>
        <p:sp>
          <p:nvSpPr>
            <p:cNvPr id="251" name="Rectangle 248"/>
            <p:cNvSpPr>
              <a:spLocks noChangeArrowheads="1"/>
            </p:cNvSpPr>
            <p:nvPr/>
          </p:nvSpPr>
          <p:spPr bwMode="auto">
            <a:xfrm>
              <a:off x="3982" y="776"/>
              <a:ext cx="59" cy="386"/>
            </a:xfrm>
            <a:prstGeom prst="rect">
              <a:avLst/>
            </a:prstGeom>
            <a:solidFill>
              <a:srgbClr val="660066"/>
            </a:solidFill>
            <a:ln w="9525">
              <a:noFill/>
              <a:miter lim="800000"/>
              <a:headEnd/>
              <a:tailEnd/>
            </a:ln>
          </p:spPr>
          <p:txBody>
            <a:bodyPr/>
            <a:lstStyle/>
            <a:p>
              <a:endParaRPr lang="en-US">
                <a:solidFill>
                  <a:srgbClr val="000000"/>
                </a:solidFill>
              </a:endParaRPr>
            </a:p>
          </p:txBody>
        </p:sp>
        <p:sp>
          <p:nvSpPr>
            <p:cNvPr id="252" name="Rectangle 249"/>
            <p:cNvSpPr>
              <a:spLocks noChangeArrowheads="1"/>
            </p:cNvSpPr>
            <p:nvPr/>
          </p:nvSpPr>
          <p:spPr bwMode="auto">
            <a:xfrm>
              <a:off x="4130" y="776"/>
              <a:ext cx="57" cy="194"/>
            </a:xfrm>
            <a:prstGeom prst="rect">
              <a:avLst/>
            </a:prstGeom>
            <a:solidFill>
              <a:srgbClr val="660066"/>
            </a:solidFill>
            <a:ln w="9525">
              <a:noFill/>
              <a:miter lim="800000"/>
              <a:headEnd/>
              <a:tailEnd/>
            </a:ln>
          </p:spPr>
          <p:txBody>
            <a:bodyPr/>
            <a:lstStyle/>
            <a:p>
              <a:endParaRPr lang="en-US">
                <a:solidFill>
                  <a:srgbClr val="000000"/>
                </a:solidFill>
              </a:endParaRPr>
            </a:p>
          </p:txBody>
        </p:sp>
        <p:sp>
          <p:nvSpPr>
            <p:cNvPr id="253" name="Rectangle 250"/>
            <p:cNvSpPr>
              <a:spLocks noChangeArrowheads="1"/>
            </p:cNvSpPr>
            <p:nvPr/>
          </p:nvSpPr>
          <p:spPr bwMode="auto">
            <a:xfrm>
              <a:off x="4276" y="776"/>
              <a:ext cx="57" cy="131"/>
            </a:xfrm>
            <a:prstGeom prst="rect">
              <a:avLst/>
            </a:prstGeom>
            <a:solidFill>
              <a:srgbClr val="660066"/>
            </a:solidFill>
            <a:ln w="9525">
              <a:noFill/>
              <a:miter lim="800000"/>
              <a:headEnd/>
              <a:tailEnd/>
            </a:ln>
          </p:spPr>
          <p:txBody>
            <a:bodyPr/>
            <a:lstStyle/>
            <a:p>
              <a:endParaRPr lang="en-US">
                <a:solidFill>
                  <a:srgbClr val="000000"/>
                </a:solidFill>
              </a:endParaRPr>
            </a:p>
          </p:txBody>
        </p:sp>
        <p:sp>
          <p:nvSpPr>
            <p:cNvPr id="254" name="Rectangle 251"/>
            <p:cNvSpPr>
              <a:spLocks noChangeArrowheads="1"/>
            </p:cNvSpPr>
            <p:nvPr/>
          </p:nvSpPr>
          <p:spPr bwMode="auto">
            <a:xfrm>
              <a:off x="4422" y="776"/>
              <a:ext cx="57" cy="75"/>
            </a:xfrm>
            <a:prstGeom prst="rect">
              <a:avLst/>
            </a:prstGeom>
            <a:solidFill>
              <a:srgbClr val="660066"/>
            </a:solidFill>
            <a:ln w="9525">
              <a:noFill/>
              <a:miter lim="800000"/>
              <a:headEnd/>
              <a:tailEnd/>
            </a:ln>
          </p:spPr>
          <p:txBody>
            <a:bodyPr/>
            <a:lstStyle/>
            <a:p>
              <a:endParaRPr lang="en-US">
                <a:solidFill>
                  <a:srgbClr val="000000"/>
                </a:solidFill>
              </a:endParaRPr>
            </a:p>
          </p:txBody>
        </p:sp>
        <p:sp>
          <p:nvSpPr>
            <p:cNvPr id="255" name="Rectangle 252"/>
            <p:cNvSpPr>
              <a:spLocks noChangeArrowheads="1"/>
            </p:cNvSpPr>
            <p:nvPr/>
          </p:nvSpPr>
          <p:spPr bwMode="auto">
            <a:xfrm>
              <a:off x="4567" y="776"/>
              <a:ext cx="60" cy="34"/>
            </a:xfrm>
            <a:prstGeom prst="rect">
              <a:avLst/>
            </a:prstGeom>
            <a:solidFill>
              <a:srgbClr val="660066"/>
            </a:solidFill>
            <a:ln w="9525">
              <a:noFill/>
              <a:miter lim="800000"/>
              <a:headEnd/>
              <a:tailEnd/>
            </a:ln>
          </p:spPr>
          <p:txBody>
            <a:bodyPr/>
            <a:lstStyle/>
            <a:p>
              <a:endParaRPr lang="en-US">
                <a:solidFill>
                  <a:srgbClr val="000000"/>
                </a:solidFill>
              </a:endParaRPr>
            </a:p>
          </p:txBody>
        </p:sp>
        <p:sp>
          <p:nvSpPr>
            <p:cNvPr id="256" name="Rectangle 253"/>
            <p:cNvSpPr>
              <a:spLocks noChangeArrowheads="1"/>
            </p:cNvSpPr>
            <p:nvPr/>
          </p:nvSpPr>
          <p:spPr bwMode="auto">
            <a:xfrm>
              <a:off x="4715" y="776"/>
              <a:ext cx="58" cy="75"/>
            </a:xfrm>
            <a:prstGeom prst="rect">
              <a:avLst/>
            </a:prstGeom>
            <a:solidFill>
              <a:srgbClr val="660066"/>
            </a:solidFill>
            <a:ln w="9525">
              <a:noFill/>
              <a:miter lim="800000"/>
              <a:headEnd/>
              <a:tailEnd/>
            </a:ln>
          </p:spPr>
          <p:txBody>
            <a:bodyPr/>
            <a:lstStyle/>
            <a:p>
              <a:endParaRPr lang="en-US">
                <a:solidFill>
                  <a:srgbClr val="000000"/>
                </a:solidFill>
              </a:endParaRPr>
            </a:p>
          </p:txBody>
        </p:sp>
      </p:grpSp>
      <p:sp>
        <p:nvSpPr>
          <p:cNvPr id="257" name="Rectangle 254"/>
          <p:cNvSpPr>
            <a:spLocks noChangeArrowheads="1"/>
          </p:cNvSpPr>
          <p:nvPr/>
        </p:nvSpPr>
        <p:spPr bwMode="auto">
          <a:xfrm>
            <a:off x="7480300" y="1225550"/>
            <a:ext cx="90488" cy="119063"/>
          </a:xfrm>
          <a:prstGeom prst="rect">
            <a:avLst/>
          </a:prstGeom>
          <a:noFill/>
          <a:ln w="12700">
            <a:noFill/>
            <a:miter lim="800000"/>
            <a:headEnd/>
            <a:tailEnd/>
          </a:ln>
        </p:spPr>
        <p:txBody>
          <a:bodyPr/>
          <a:lstStyle/>
          <a:p>
            <a:endParaRPr lang="en-US">
              <a:solidFill>
                <a:srgbClr val="000000"/>
              </a:solidFill>
            </a:endParaRPr>
          </a:p>
        </p:txBody>
      </p:sp>
      <p:sp>
        <p:nvSpPr>
          <p:cNvPr id="258" name="Line 255"/>
          <p:cNvSpPr>
            <a:spLocks noChangeShapeType="1"/>
          </p:cNvSpPr>
          <p:nvPr/>
        </p:nvSpPr>
        <p:spPr bwMode="auto">
          <a:xfrm>
            <a:off x="436563" y="1231900"/>
            <a:ext cx="1587" cy="2646363"/>
          </a:xfrm>
          <a:prstGeom prst="line">
            <a:avLst/>
          </a:prstGeom>
          <a:noFill/>
          <a:ln w="3175">
            <a:noFill/>
            <a:round/>
            <a:headEnd/>
            <a:tailEnd/>
          </a:ln>
        </p:spPr>
        <p:txBody>
          <a:bodyPr/>
          <a:lstStyle/>
          <a:p>
            <a:endParaRPr lang="en-US">
              <a:solidFill>
                <a:srgbClr val="000000"/>
              </a:solidFill>
            </a:endParaRPr>
          </a:p>
        </p:txBody>
      </p:sp>
      <p:sp>
        <p:nvSpPr>
          <p:cNvPr id="259" name="Line 256"/>
          <p:cNvSpPr>
            <a:spLocks noChangeShapeType="1"/>
          </p:cNvSpPr>
          <p:nvPr/>
        </p:nvSpPr>
        <p:spPr bwMode="auto">
          <a:xfrm>
            <a:off x="400050" y="3878263"/>
            <a:ext cx="36513" cy="1587"/>
          </a:xfrm>
          <a:prstGeom prst="line">
            <a:avLst/>
          </a:prstGeom>
          <a:noFill/>
          <a:ln w="3175">
            <a:noFill/>
            <a:round/>
            <a:headEnd/>
            <a:tailEnd/>
          </a:ln>
        </p:spPr>
        <p:txBody>
          <a:bodyPr/>
          <a:lstStyle/>
          <a:p>
            <a:endParaRPr lang="en-US"/>
          </a:p>
        </p:txBody>
      </p:sp>
      <p:sp>
        <p:nvSpPr>
          <p:cNvPr id="260" name="Line 257"/>
          <p:cNvSpPr>
            <a:spLocks noChangeShapeType="1"/>
          </p:cNvSpPr>
          <p:nvPr/>
        </p:nvSpPr>
        <p:spPr bwMode="auto">
          <a:xfrm>
            <a:off x="400050" y="3348038"/>
            <a:ext cx="36513" cy="1587"/>
          </a:xfrm>
          <a:prstGeom prst="line">
            <a:avLst/>
          </a:prstGeom>
          <a:noFill/>
          <a:ln w="3175">
            <a:noFill/>
            <a:round/>
            <a:headEnd/>
            <a:tailEnd/>
          </a:ln>
        </p:spPr>
        <p:txBody>
          <a:bodyPr/>
          <a:lstStyle/>
          <a:p>
            <a:endParaRPr lang="en-US">
              <a:solidFill>
                <a:srgbClr val="000000"/>
              </a:solidFill>
            </a:endParaRPr>
          </a:p>
        </p:txBody>
      </p:sp>
      <p:sp>
        <p:nvSpPr>
          <p:cNvPr id="261" name="Line 258"/>
          <p:cNvSpPr>
            <a:spLocks noChangeShapeType="1"/>
          </p:cNvSpPr>
          <p:nvPr/>
        </p:nvSpPr>
        <p:spPr bwMode="auto">
          <a:xfrm>
            <a:off x="400050" y="2819400"/>
            <a:ext cx="36513" cy="1588"/>
          </a:xfrm>
          <a:prstGeom prst="line">
            <a:avLst/>
          </a:prstGeom>
          <a:noFill/>
          <a:ln w="3175">
            <a:noFill/>
            <a:round/>
            <a:headEnd/>
            <a:tailEnd/>
          </a:ln>
        </p:spPr>
        <p:txBody>
          <a:bodyPr/>
          <a:lstStyle/>
          <a:p>
            <a:endParaRPr lang="en-US">
              <a:solidFill>
                <a:srgbClr val="000000"/>
              </a:solidFill>
            </a:endParaRPr>
          </a:p>
        </p:txBody>
      </p:sp>
      <p:sp>
        <p:nvSpPr>
          <p:cNvPr id="262" name="Line 259"/>
          <p:cNvSpPr>
            <a:spLocks noChangeShapeType="1"/>
          </p:cNvSpPr>
          <p:nvPr/>
        </p:nvSpPr>
        <p:spPr bwMode="auto">
          <a:xfrm>
            <a:off x="400050" y="2289175"/>
            <a:ext cx="36513" cy="1588"/>
          </a:xfrm>
          <a:prstGeom prst="line">
            <a:avLst/>
          </a:prstGeom>
          <a:noFill/>
          <a:ln w="3175">
            <a:noFill/>
            <a:round/>
            <a:headEnd/>
            <a:tailEnd/>
          </a:ln>
        </p:spPr>
        <p:txBody>
          <a:bodyPr/>
          <a:lstStyle/>
          <a:p>
            <a:endParaRPr lang="en-US">
              <a:solidFill>
                <a:srgbClr val="000000"/>
              </a:solidFill>
            </a:endParaRPr>
          </a:p>
        </p:txBody>
      </p:sp>
      <p:sp>
        <p:nvSpPr>
          <p:cNvPr id="263" name="Line 260"/>
          <p:cNvSpPr>
            <a:spLocks noChangeShapeType="1"/>
          </p:cNvSpPr>
          <p:nvPr/>
        </p:nvSpPr>
        <p:spPr bwMode="auto">
          <a:xfrm>
            <a:off x="400050" y="1762125"/>
            <a:ext cx="36513" cy="1588"/>
          </a:xfrm>
          <a:prstGeom prst="line">
            <a:avLst/>
          </a:prstGeom>
          <a:noFill/>
          <a:ln w="3175">
            <a:noFill/>
            <a:round/>
            <a:headEnd/>
            <a:tailEnd/>
          </a:ln>
        </p:spPr>
        <p:txBody>
          <a:bodyPr/>
          <a:lstStyle/>
          <a:p>
            <a:endParaRPr lang="en-US">
              <a:solidFill>
                <a:srgbClr val="000000"/>
              </a:solidFill>
            </a:endParaRPr>
          </a:p>
        </p:txBody>
      </p:sp>
      <p:sp>
        <p:nvSpPr>
          <p:cNvPr id="264" name="Line 261"/>
          <p:cNvSpPr>
            <a:spLocks noChangeShapeType="1"/>
          </p:cNvSpPr>
          <p:nvPr/>
        </p:nvSpPr>
        <p:spPr bwMode="auto">
          <a:xfrm>
            <a:off x="400050" y="1231900"/>
            <a:ext cx="36513" cy="1588"/>
          </a:xfrm>
          <a:prstGeom prst="line">
            <a:avLst/>
          </a:prstGeom>
          <a:noFill/>
          <a:ln w="3175">
            <a:noFill/>
            <a:round/>
            <a:headEnd/>
            <a:tailEnd/>
          </a:ln>
        </p:spPr>
        <p:txBody>
          <a:bodyPr/>
          <a:lstStyle/>
          <a:p>
            <a:endParaRPr lang="en-US">
              <a:solidFill>
                <a:srgbClr val="000000"/>
              </a:solidFill>
            </a:endParaRPr>
          </a:p>
        </p:txBody>
      </p:sp>
      <p:sp>
        <p:nvSpPr>
          <p:cNvPr id="265" name="Line 262"/>
          <p:cNvSpPr>
            <a:spLocks noChangeShapeType="1"/>
          </p:cNvSpPr>
          <p:nvPr/>
        </p:nvSpPr>
        <p:spPr bwMode="auto">
          <a:xfrm>
            <a:off x="436563" y="3878263"/>
            <a:ext cx="7210425" cy="1587"/>
          </a:xfrm>
          <a:prstGeom prst="line">
            <a:avLst/>
          </a:prstGeom>
          <a:noFill/>
          <a:ln w="3175">
            <a:solidFill>
              <a:schemeClr val="bg1"/>
            </a:solidFill>
            <a:round/>
            <a:headEnd/>
            <a:tailEnd/>
          </a:ln>
        </p:spPr>
        <p:txBody>
          <a:bodyPr/>
          <a:lstStyle/>
          <a:p>
            <a:endParaRPr lang="en-US"/>
          </a:p>
        </p:txBody>
      </p:sp>
      <p:sp>
        <p:nvSpPr>
          <p:cNvPr id="266" name="Line 263"/>
          <p:cNvSpPr>
            <a:spLocks noChangeShapeType="1"/>
          </p:cNvSpPr>
          <p:nvPr/>
        </p:nvSpPr>
        <p:spPr bwMode="auto">
          <a:xfrm flipV="1">
            <a:off x="436563" y="3878263"/>
            <a:ext cx="1587" cy="36512"/>
          </a:xfrm>
          <a:prstGeom prst="line">
            <a:avLst/>
          </a:prstGeom>
          <a:noFill/>
          <a:ln w="3175">
            <a:noFill/>
            <a:round/>
            <a:headEnd/>
            <a:tailEnd/>
          </a:ln>
        </p:spPr>
        <p:txBody>
          <a:bodyPr/>
          <a:lstStyle/>
          <a:p>
            <a:endParaRPr lang="en-US"/>
          </a:p>
        </p:txBody>
      </p:sp>
      <p:sp>
        <p:nvSpPr>
          <p:cNvPr id="267" name="Line 264"/>
          <p:cNvSpPr>
            <a:spLocks noChangeShapeType="1"/>
          </p:cNvSpPr>
          <p:nvPr/>
        </p:nvSpPr>
        <p:spPr bwMode="auto">
          <a:xfrm flipV="1">
            <a:off x="668338" y="3878263"/>
            <a:ext cx="1587" cy="36512"/>
          </a:xfrm>
          <a:prstGeom prst="line">
            <a:avLst/>
          </a:prstGeom>
          <a:noFill/>
          <a:ln w="3175">
            <a:solidFill>
              <a:schemeClr val="bg1"/>
            </a:solidFill>
            <a:round/>
            <a:headEnd/>
            <a:tailEnd/>
          </a:ln>
        </p:spPr>
        <p:txBody>
          <a:bodyPr/>
          <a:lstStyle/>
          <a:p>
            <a:endParaRPr lang="en-US"/>
          </a:p>
        </p:txBody>
      </p:sp>
      <p:sp>
        <p:nvSpPr>
          <p:cNvPr id="268" name="Line 265"/>
          <p:cNvSpPr>
            <a:spLocks noChangeShapeType="1"/>
          </p:cNvSpPr>
          <p:nvPr/>
        </p:nvSpPr>
        <p:spPr bwMode="auto">
          <a:xfrm flipV="1">
            <a:off x="903288" y="3878263"/>
            <a:ext cx="1587" cy="36512"/>
          </a:xfrm>
          <a:prstGeom prst="line">
            <a:avLst/>
          </a:prstGeom>
          <a:noFill/>
          <a:ln w="3175">
            <a:solidFill>
              <a:schemeClr val="bg1"/>
            </a:solidFill>
            <a:round/>
            <a:headEnd/>
            <a:tailEnd/>
          </a:ln>
        </p:spPr>
        <p:txBody>
          <a:bodyPr/>
          <a:lstStyle/>
          <a:p>
            <a:endParaRPr lang="en-US"/>
          </a:p>
        </p:txBody>
      </p:sp>
      <p:sp>
        <p:nvSpPr>
          <p:cNvPr id="269" name="Line 266"/>
          <p:cNvSpPr>
            <a:spLocks noChangeShapeType="1"/>
          </p:cNvSpPr>
          <p:nvPr/>
        </p:nvSpPr>
        <p:spPr bwMode="auto">
          <a:xfrm flipV="1">
            <a:off x="1135063" y="3878263"/>
            <a:ext cx="1587" cy="36512"/>
          </a:xfrm>
          <a:prstGeom prst="line">
            <a:avLst/>
          </a:prstGeom>
          <a:noFill/>
          <a:ln w="3175">
            <a:solidFill>
              <a:schemeClr val="bg1"/>
            </a:solidFill>
            <a:round/>
            <a:headEnd/>
            <a:tailEnd/>
          </a:ln>
        </p:spPr>
        <p:txBody>
          <a:bodyPr/>
          <a:lstStyle/>
          <a:p>
            <a:endParaRPr lang="en-US"/>
          </a:p>
        </p:txBody>
      </p:sp>
      <p:sp>
        <p:nvSpPr>
          <p:cNvPr id="270" name="Line 267"/>
          <p:cNvSpPr>
            <a:spLocks noChangeShapeType="1"/>
          </p:cNvSpPr>
          <p:nvPr/>
        </p:nvSpPr>
        <p:spPr bwMode="auto">
          <a:xfrm flipV="1">
            <a:off x="1366838" y="3878263"/>
            <a:ext cx="1587" cy="36512"/>
          </a:xfrm>
          <a:prstGeom prst="line">
            <a:avLst/>
          </a:prstGeom>
          <a:noFill/>
          <a:ln w="3175">
            <a:solidFill>
              <a:schemeClr val="bg1"/>
            </a:solidFill>
            <a:round/>
            <a:headEnd/>
            <a:tailEnd/>
          </a:ln>
        </p:spPr>
        <p:txBody>
          <a:bodyPr/>
          <a:lstStyle/>
          <a:p>
            <a:endParaRPr lang="en-US"/>
          </a:p>
        </p:txBody>
      </p:sp>
      <p:sp>
        <p:nvSpPr>
          <p:cNvPr id="271" name="Line 268"/>
          <p:cNvSpPr>
            <a:spLocks noChangeShapeType="1"/>
          </p:cNvSpPr>
          <p:nvPr/>
        </p:nvSpPr>
        <p:spPr bwMode="auto">
          <a:xfrm flipV="1">
            <a:off x="1598613" y="3878263"/>
            <a:ext cx="1587" cy="36512"/>
          </a:xfrm>
          <a:prstGeom prst="line">
            <a:avLst/>
          </a:prstGeom>
          <a:noFill/>
          <a:ln w="3175">
            <a:solidFill>
              <a:schemeClr val="bg1"/>
            </a:solidFill>
            <a:round/>
            <a:headEnd/>
            <a:tailEnd/>
          </a:ln>
        </p:spPr>
        <p:txBody>
          <a:bodyPr/>
          <a:lstStyle/>
          <a:p>
            <a:endParaRPr lang="en-US"/>
          </a:p>
        </p:txBody>
      </p:sp>
      <p:sp>
        <p:nvSpPr>
          <p:cNvPr id="272" name="Line 269"/>
          <p:cNvSpPr>
            <a:spLocks noChangeShapeType="1"/>
          </p:cNvSpPr>
          <p:nvPr/>
        </p:nvSpPr>
        <p:spPr bwMode="auto">
          <a:xfrm flipV="1">
            <a:off x="1833563" y="3878263"/>
            <a:ext cx="1587" cy="36512"/>
          </a:xfrm>
          <a:prstGeom prst="line">
            <a:avLst/>
          </a:prstGeom>
          <a:noFill/>
          <a:ln w="3175">
            <a:solidFill>
              <a:schemeClr val="bg1"/>
            </a:solidFill>
            <a:round/>
            <a:headEnd/>
            <a:tailEnd/>
          </a:ln>
        </p:spPr>
        <p:txBody>
          <a:bodyPr/>
          <a:lstStyle/>
          <a:p>
            <a:endParaRPr lang="en-US"/>
          </a:p>
        </p:txBody>
      </p:sp>
      <p:sp>
        <p:nvSpPr>
          <p:cNvPr id="273" name="Line 270"/>
          <p:cNvSpPr>
            <a:spLocks noChangeShapeType="1"/>
          </p:cNvSpPr>
          <p:nvPr/>
        </p:nvSpPr>
        <p:spPr bwMode="auto">
          <a:xfrm flipV="1">
            <a:off x="2065338" y="3878263"/>
            <a:ext cx="1587" cy="36512"/>
          </a:xfrm>
          <a:prstGeom prst="line">
            <a:avLst/>
          </a:prstGeom>
          <a:noFill/>
          <a:ln w="3175">
            <a:solidFill>
              <a:schemeClr val="bg1"/>
            </a:solidFill>
            <a:round/>
            <a:headEnd/>
            <a:tailEnd/>
          </a:ln>
        </p:spPr>
        <p:txBody>
          <a:bodyPr/>
          <a:lstStyle/>
          <a:p>
            <a:endParaRPr lang="en-US"/>
          </a:p>
        </p:txBody>
      </p:sp>
      <p:sp>
        <p:nvSpPr>
          <p:cNvPr id="274" name="Line 271"/>
          <p:cNvSpPr>
            <a:spLocks noChangeShapeType="1"/>
          </p:cNvSpPr>
          <p:nvPr/>
        </p:nvSpPr>
        <p:spPr bwMode="auto">
          <a:xfrm flipV="1">
            <a:off x="2297113" y="3878263"/>
            <a:ext cx="1587" cy="36512"/>
          </a:xfrm>
          <a:prstGeom prst="line">
            <a:avLst/>
          </a:prstGeom>
          <a:noFill/>
          <a:ln w="3175">
            <a:solidFill>
              <a:schemeClr val="bg1"/>
            </a:solidFill>
            <a:round/>
            <a:headEnd/>
            <a:tailEnd/>
          </a:ln>
        </p:spPr>
        <p:txBody>
          <a:bodyPr/>
          <a:lstStyle/>
          <a:p>
            <a:endParaRPr lang="en-US"/>
          </a:p>
        </p:txBody>
      </p:sp>
      <p:sp>
        <p:nvSpPr>
          <p:cNvPr id="275" name="Line 272"/>
          <p:cNvSpPr>
            <a:spLocks noChangeShapeType="1"/>
          </p:cNvSpPr>
          <p:nvPr/>
        </p:nvSpPr>
        <p:spPr bwMode="auto">
          <a:xfrm flipV="1">
            <a:off x="2530475" y="3878263"/>
            <a:ext cx="1588" cy="36512"/>
          </a:xfrm>
          <a:prstGeom prst="line">
            <a:avLst/>
          </a:prstGeom>
          <a:noFill/>
          <a:ln w="3175">
            <a:solidFill>
              <a:schemeClr val="bg1"/>
            </a:solidFill>
            <a:round/>
            <a:headEnd/>
            <a:tailEnd/>
          </a:ln>
        </p:spPr>
        <p:txBody>
          <a:bodyPr/>
          <a:lstStyle/>
          <a:p>
            <a:endParaRPr lang="en-US"/>
          </a:p>
        </p:txBody>
      </p:sp>
      <p:sp>
        <p:nvSpPr>
          <p:cNvPr id="276" name="Line 273"/>
          <p:cNvSpPr>
            <a:spLocks noChangeShapeType="1"/>
          </p:cNvSpPr>
          <p:nvPr/>
        </p:nvSpPr>
        <p:spPr bwMode="auto">
          <a:xfrm flipV="1">
            <a:off x="2762250" y="3878263"/>
            <a:ext cx="1588" cy="36512"/>
          </a:xfrm>
          <a:prstGeom prst="line">
            <a:avLst/>
          </a:prstGeom>
          <a:noFill/>
          <a:ln w="3175">
            <a:solidFill>
              <a:schemeClr val="bg1"/>
            </a:solidFill>
            <a:round/>
            <a:headEnd/>
            <a:tailEnd/>
          </a:ln>
        </p:spPr>
        <p:txBody>
          <a:bodyPr/>
          <a:lstStyle/>
          <a:p>
            <a:endParaRPr lang="en-US"/>
          </a:p>
        </p:txBody>
      </p:sp>
      <p:sp>
        <p:nvSpPr>
          <p:cNvPr id="277" name="Line 274"/>
          <p:cNvSpPr>
            <a:spLocks noChangeShapeType="1"/>
          </p:cNvSpPr>
          <p:nvPr/>
        </p:nvSpPr>
        <p:spPr bwMode="auto">
          <a:xfrm flipV="1">
            <a:off x="2994025" y="3878263"/>
            <a:ext cx="1588" cy="36512"/>
          </a:xfrm>
          <a:prstGeom prst="line">
            <a:avLst/>
          </a:prstGeom>
          <a:noFill/>
          <a:ln w="3175">
            <a:solidFill>
              <a:schemeClr val="bg1"/>
            </a:solidFill>
            <a:round/>
            <a:headEnd/>
            <a:tailEnd/>
          </a:ln>
        </p:spPr>
        <p:txBody>
          <a:bodyPr/>
          <a:lstStyle/>
          <a:p>
            <a:endParaRPr lang="en-US"/>
          </a:p>
        </p:txBody>
      </p:sp>
      <p:sp>
        <p:nvSpPr>
          <p:cNvPr id="278" name="Line 275"/>
          <p:cNvSpPr>
            <a:spLocks noChangeShapeType="1"/>
          </p:cNvSpPr>
          <p:nvPr/>
        </p:nvSpPr>
        <p:spPr bwMode="auto">
          <a:xfrm flipV="1">
            <a:off x="3225800" y="3878263"/>
            <a:ext cx="1588" cy="36512"/>
          </a:xfrm>
          <a:prstGeom prst="line">
            <a:avLst/>
          </a:prstGeom>
          <a:noFill/>
          <a:ln w="3175">
            <a:solidFill>
              <a:schemeClr val="bg1"/>
            </a:solidFill>
            <a:round/>
            <a:headEnd/>
            <a:tailEnd/>
          </a:ln>
        </p:spPr>
        <p:txBody>
          <a:bodyPr/>
          <a:lstStyle/>
          <a:p>
            <a:endParaRPr lang="en-US"/>
          </a:p>
        </p:txBody>
      </p:sp>
      <p:sp>
        <p:nvSpPr>
          <p:cNvPr id="279" name="Line 276"/>
          <p:cNvSpPr>
            <a:spLocks noChangeShapeType="1"/>
          </p:cNvSpPr>
          <p:nvPr/>
        </p:nvSpPr>
        <p:spPr bwMode="auto">
          <a:xfrm flipV="1">
            <a:off x="3460750" y="3878263"/>
            <a:ext cx="1588" cy="36512"/>
          </a:xfrm>
          <a:prstGeom prst="line">
            <a:avLst/>
          </a:prstGeom>
          <a:noFill/>
          <a:ln w="3175">
            <a:solidFill>
              <a:schemeClr val="bg1"/>
            </a:solidFill>
            <a:round/>
            <a:headEnd/>
            <a:tailEnd/>
          </a:ln>
        </p:spPr>
        <p:txBody>
          <a:bodyPr/>
          <a:lstStyle/>
          <a:p>
            <a:endParaRPr lang="en-US"/>
          </a:p>
        </p:txBody>
      </p:sp>
      <p:sp>
        <p:nvSpPr>
          <p:cNvPr id="280" name="Line 277"/>
          <p:cNvSpPr>
            <a:spLocks noChangeShapeType="1"/>
          </p:cNvSpPr>
          <p:nvPr/>
        </p:nvSpPr>
        <p:spPr bwMode="auto">
          <a:xfrm flipV="1">
            <a:off x="3692525" y="3878263"/>
            <a:ext cx="1588" cy="36512"/>
          </a:xfrm>
          <a:prstGeom prst="line">
            <a:avLst/>
          </a:prstGeom>
          <a:noFill/>
          <a:ln w="3175">
            <a:solidFill>
              <a:schemeClr val="bg1"/>
            </a:solidFill>
            <a:round/>
            <a:headEnd/>
            <a:tailEnd/>
          </a:ln>
        </p:spPr>
        <p:txBody>
          <a:bodyPr/>
          <a:lstStyle/>
          <a:p>
            <a:endParaRPr lang="en-US"/>
          </a:p>
        </p:txBody>
      </p:sp>
      <p:sp>
        <p:nvSpPr>
          <p:cNvPr id="281" name="Line 278"/>
          <p:cNvSpPr>
            <a:spLocks noChangeShapeType="1"/>
          </p:cNvSpPr>
          <p:nvPr/>
        </p:nvSpPr>
        <p:spPr bwMode="auto">
          <a:xfrm flipV="1">
            <a:off x="3924300" y="3878263"/>
            <a:ext cx="1588" cy="36512"/>
          </a:xfrm>
          <a:prstGeom prst="line">
            <a:avLst/>
          </a:prstGeom>
          <a:noFill/>
          <a:ln w="3175">
            <a:solidFill>
              <a:schemeClr val="bg1"/>
            </a:solidFill>
            <a:round/>
            <a:headEnd/>
            <a:tailEnd/>
          </a:ln>
        </p:spPr>
        <p:txBody>
          <a:bodyPr/>
          <a:lstStyle/>
          <a:p>
            <a:endParaRPr lang="en-US"/>
          </a:p>
        </p:txBody>
      </p:sp>
      <p:sp>
        <p:nvSpPr>
          <p:cNvPr id="282" name="Line 279"/>
          <p:cNvSpPr>
            <a:spLocks noChangeShapeType="1"/>
          </p:cNvSpPr>
          <p:nvPr/>
        </p:nvSpPr>
        <p:spPr bwMode="auto">
          <a:xfrm flipV="1">
            <a:off x="4159250" y="3878263"/>
            <a:ext cx="1588" cy="36512"/>
          </a:xfrm>
          <a:prstGeom prst="line">
            <a:avLst/>
          </a:prstGeom>
          <a:noFill/>
          <a:ln w="3175">
            <a:solidFill>
              <a:schemeClr val="bg1"/>
            </a:solidFill>
            <a:round/>
            <a:headEnd/>
            <a:tailEnd/>
          </a:ln>
        </p:spPr>
        <p:txBody>
          <a:bodyPr/>
          <a:lstStyle/>
          <a:p>
            <a:endParaRPr lang="en-US"/>
          </a:p>
        </p:txBody>
      </p:sp>
      <p:sp>
        <p:nvSpPr>
          <p:cNvPr id="283" name="Line 280"/>
          <p:cNvSpPr>
            <a:spLocks noChangeShapeType="1"/>
          </p:cNvSpPr>
          <p:nvPr/>
        </p:nvSpPr>
        <p:spPr bwMode="auto">
          <a:xfrm flipV="1">
            <a:off x="4391025" y="3878263"/>
            <a:ext cx="1588" cy="36512"/>
          </a:xfrm>
          <a:prstGeom prst="line">
            <a:avLst/>
          </a:prstGeom>
          <a:noFill/>
          <a:ln w="3175">
            <a:solidFill>
              <a:schemeClr val="bg1"/>
            </a:solidFill>
            <a:round/>
            <a:headEnd/>
            <a:tailEnd/>
          </a:ln>
        </p:spPr>
        <p:txBody>
          <a:bodyPr/>
          <a:lstStyle/>
          <a:p>
            <a:endParaRPr lang="en-US"/>
          </a:p>
        </p:txBody>
      </p:sp>
      <p:sp>
        <p:nvSpPr>
          <p:cNvPr id="284" name="Line 281"/>
          <p:cNvSpPr>
            <a:spLocks noChangeShapeType="1"/>
          </p:cNvSpPr>
          <p:nvPr/>
        </p:nvSpPr>
        <p:spPr bwMode="auto">
          <a:xfrm flipV="1">
            <a:off x="4622800" y="3878263"/>
            <a:ext cx="1588" cy="36512"/>
          </a:xfrm>
          <a:prstGeom prst="line">
            <a:avLst/>
          </a:prstGeom>
          <a:noFill/>
          <a:ln w="3175">
            <a:solidFill>
              <a:schemeClr val="bg1"/>
            </a:solidFill>
            <a:round/>
            <a:headEnd/>
            <a:tailEnd/>
          </a:ln>
        </p:spPr>
        <p:txBody>
          <a:bodyPr/>
          <a:lstStyle/>
          <a:p>
            <a:endParaRPr lang="en-US"/>
          </a:p>
        </p:txBody>
      </p:sp>
      <p:sp>
        <p:nvSpPr>
          <p:cNvPr id="285" name="Line 282"/>
          <p:cNvSpPr>
            <a:spLocks noChangeShapeType="1"/>
          </p:cNvSpPr>
          <p:nvPr/>
        </p:nvSpPr>
        <p:spPr bwMode="auto">
          <a:xfrm flipV="1">
            <a:off x="4857750" y="3878263"/>
            <a:ext cx="1588" cy="36512"/>
          </a:xfrm>
          <a:prstGeom prst="line">
            <a:avLst/>
          </a:prstGeom>
          <a:noFill/>
          <a:ln w="3175">
            <a:solidFill>
              <a:schemeClr val="bg1"/>
            </a:solidFill>
            <a:round/>
            <a:headEnd/>
            <a:tailEnd/>
          </a:ln>
        </p:spPr>
        <p:txBody>
          <a:bodyPr/>
          <a:lstStyle/>
          <a:p>
            <a:endParaRPr lang="en-US"/>
          </a:p>
        </p:txBody>
      </p:sp>
      <p:sp>
        <p:nvSpPr>
          <p:cNvPr id="286" name="Line 283"/>
          <p:cNvSpPr>
            <a:spLocks noChangeShapeType="1"/>
          </p:cNvSpPr>
          <p:nvPr/>
        </p:nvSpPr>
        <p:spPr bwMode="auto">
          <a:xfrm flipV="1">
            <a:off x="5089525" y="3878263"/>
            <a:ext cx="1588" cy="36512"/>
          </a:xfrm>
          <a:prstGeom prst="line">
            <a:avLst/>
          </a:prstGeom>
          <a:noFill/>
          <a:ln w="3175">
            <a:solidFill>
              <a:schemeClr val="bg1"/>
            </a:solidFill>
            <a:round/>
            <a:headEnd/>
            <a:tailEnd/>
          </a:ln>
        </p:spPr>
        <p:txBody>
          <a:bodyPr/>
          <a:lstStyle/>
          <a:p>
            <a:endParaRPr lang="en-US"/>
          </a:p>
        </p:txBody>
      </p:sp>
      <p:sp>
        <p:nvSpPr>
          <p:cNvPr id="287" name="Line 284"/>
          <p:cNvSpPr>
            <a:spLocks noChangeShapeType="1"/>
          </p:cNvSpPr>
          <p:nvPr/>
        </p:nvSpPr>
        <p:spPr bwMode="auto">
          <a:xfrm flipV="1">
            <a:off x="5321300" y="3878263"/>
            <a:ext cx="1588" cy="36512"/>
          </a:xfrm>
          <a:prstGeom prst="line">
            <a:avLst/>
          </a:prstGeom>
          <a:noFill/>
          <a:ln w="3175">
            <a:solidFill>
              <a:schemeClr val="bg1"/>
            </a:solidFill>
            <a:round/>
            <a:headEnd/>
            <a:tailEnd/>
          </a:ln>
        </p:spPr>
        <p:txBody>
          <a:bodyPr/>
          <a:lstStyle/>
          <a:p>
            <a:endParaRPr lang="en-US"/>
          </a:p>
        </p:txBody>
      </p:sp>
      <p:sp>
        <p:nvSpPr>
          <p:cNvPr id="288" name="Line 285"/>
          <p:cNvSpPr>
            <a:spLocks noChangeShapeType="1"/>
          </p:cNvSpPr>
          <p:nvPr/>
        </p:nvSpPr>
        <p:spPr bwMode="auto">
          <a:xfrm flipV="1">
            <a:off x="5553075" y="3878263"/>
            <a:ext cx="1588" cy="36512"/>
          </a:xfrm>
          <a:prstGeom prst="line">
            <a:avLst/>
          </a:prstGeom>
          <a:noFill/>
          <a:ln w="3175">
            <a:solidFill>
              <a:schemeClr val="bg1"/>
            </a:solidFill>
            <a:round/>
            <a:headEnd/>
            <a:tailEnd/>
          </a:ln>
        </p:spPr>
        <p:txBody>
          <a:bodyPr/>
          <a:lstStyle/>
          <a:p>
            <a:endParaRPr lang="en-US"/>
          </a:p>
        </p:txBody>
      </p:sp>
      <p:sp>
        <p:nvSpPr>
          <p:cNvPr id="289" name="Line 286"/>
          <p:cNvSpPr>
            <a:spLocks noChangeShapeType="1"/>
          </p:cNvSpPr>
          <p:nvPr/>
        </p:nvSpPr>
        <p:spPr bwMode="auto">
          <a:xfrm flipV="1">
            <a:off x="5788025" y="3878263"/>
            <a:ext cx="1588" cy="36512"/>
          </a:xfrm>
          <a:prstGeom prst="line">
            <a:avLst/>
          </a:prstGeom>
          <a:noFill/>
          <a:ln w="3175">
            <a:solidFill>
              <a:schemeClr val="bg1"/>
            </a:solidFill>
            <a:round/>
            <a:headEnd/>
            <a:tailEnd/>
          </a:ln>
        </p:spPr>
        <p:txBody>
          <a:bodyPr/>
          <a:lstStyle/>
          <a:p>
            <a:endParaRPr lang="en-US"/>
          </a:p>
        </p:txBody>
      </p:sp>
      <p:sp>
        <p:nvSpPr>
          <p:cNvPr id="290" name="Line 287"/>
          <p:cNvSpPr>
            <a:spLocks noChangeShapeType="1"/>
          </p:cNvSpPr>
          <p:nvPr/>
        </p:nvSpPr>
        <p:spPr bwMode="auto">
          <a:xfrm flipV="1">
            <a:off x="6019800" y="3878263"/>
            <a:ext cx="1588" cy="36512"/>
          </a:xfrm>
          <a:prstGeom prst="line">
            <a:avLst/>
          </a:prstGeom>
          <a:noFill/>
          <a:ln w="3175">
            <a:solidFill>
              <a:schemeClr val="bg1"/>
            </a:solidFill>
            <a:round/>
            <a:headEnd/>
            <a:tailEnd/>
          </a:ln>
        </p:spPr>
        <p:txBody>
          <a:bodyPr/>
          <a:lstStyle/>
          <a:p>
            <a:endParaRPr lang="en-US"/>
          </a:p>
        </p:txBody>
      </p:sp>
      <p:sp>
        <p:nvSpPr>
          <p:cNvPr id="291" name="Line 288"/>
          <p:cNvSpPr>
            <a:spLocks noChangeShapeType="1"/>
          </p:cNvSpPr>
          <p:nvPr/>
        </p:nvSpPr>
        <p:spPr bwMode="auto">
          <a:xfrm flipV="1">
            <a:off x="6251575" y="3878263"/>
            <a:ext cx="1588" cy="36512"/>
          </a:xfrm>
          <a:prstGeom prst="line">
            <a:avLst/>
          </a:prstGeom>
          <a:noFill/>
          <a:ln w="3175">
            <a:solidFill>
              <a:schemeClr val="bg1"/>
            </a:solidFill>
            <a:round/>
            <a:headEnd/>
            <a:tailEnd/>
          </a:ln>
        </p:spPr>
        <p:txBody>
          <a:bodyPr/>
          <a:lstStyle/>
          <a:p>
            <a:endParaRPr lang="en-US"/>
          </a:p>
        </p:txBody>
      </p:sp>
      <p:sp>
        <p:nvSpPr>
          <p:cNvPr id="292" name="Line 289"/>
          <p:cNvSpPr>
            <a:spLocks noChangeShapeType="1"/>
          </p:cNvSpPr>
          <p:nvPr/>
        </p:nvSpPr>
        <p:spPr bwMode="auto">
          <a:xfrm flipV="1">
            <a:off x="6484938" y="3878263"/>
            <a:ext cx="1587" cy="36512"/>
          </a:xfrm>
          <a:prstGeom prst="line">
            <a:avLst/>
          </a:prstGeom>
          <a:noFill/>
          <a:ln w="3175">
            <a:solidFill>
              <a:schemeClr val="bg1"/>
            </a:solidFill>
            <a:round/>
            <a:headEnd/>
            <a:tailEnd/>
          </a:ln>
        </p:spPr>
        <p:txBody>
          <a:bodyPr/>
          <a:lstStyle/>
          <a:p>
            <a:endParaRPr lang="en-US"/>
          </a:p>
        </p:txBody>
      </p:sp>
      <p:sp>
        <p:nvSpPr>
          <p:cNvPr id="293" name="Line 290"/>
          <p:cNvSpPr>
            <a:spLocks noChangeShapeType="1"/>
          </p:cNvSpPr>
          <p:nvPr/>
        </p:nvSpPr>
        <p:spPr bwMode="auto">
          <a:xfrm flipV="1">
            <a:off x="6716713" y="3878263"/>
            <a:ext cx="1587" cy="36512"/>
          </a:xfrm>
          <a:prstGeom prst="line">
            <a:avLst/>
          </a:prstGeom>
          <a:noFill/>
          <a:ln w="3175">
            <a:solidFill>
              <a:schemeClr val="bg1"/>
            </a:solidFill>
            <a:round/>
            <a:headEnd/>
            <a:tailEnd/>
          </a:ln>
        </p:spPr>
        <p:txBody>
          <a:bodyPr/>
          <a:lstStyle/>
          <a:p>
            <a:endParaRPr lang="en-US"/>
          </a:p>
        </p:txBody>
      </p:sp>
      <p:sp>
        <p:nvSpPr>
          <p:cNvPr id="294" name="Line 291"/>
          <p:cNvSpPr>
            <a:spLocks noChangeShapeType="1"/>
          </p:cNvSpPr>
          <p:nvPr/>
        </p:nvSpPr>
        <p:spPr bwMode="auto">
          <a:xfrm flipV="1">
            <a:off x="6948488" y="3878263"/>
            <a:ext cx="1587" cy="36512"/>
          </a:xfrm>
          <a:prstGeom prst="line">
            <a:avLst/>
          </a:prstGeom>
          <a:noFill/>
          <a:ln w="3175">
            <a:solidFill>
              <a:schemeClr val="bg1"/>
            </a:solidFill>
            <a:round/>
            <a:headEnd/>
            <a:tailEnd/>
          </a:ln>
        </p:spPr>
        <p:txBody>
          <a:bodyPr/>
          <a:lstStyle/>
          <a:p>
            <a:endParaRPr lang="en-US"/>
          </a:p>
        </p:txBody>
      </p:sp>
      <p:sp>
        <p:nvSpPr>
          <p:cNvPr id="295" name="Line 292"/>
          <p:cNvSpPr>
            <a:spLocks noChangeShapeType="1"/>
          </p:cNvSpPr>
          <p:nvPr/>
        </p:nvSpPr>
        <p:spPr bwMode="auto">
          <a:xfrm flipV="1">
            <a:off x="7180263" y="3878263"/>
            <a:ext cx="1587" cy="36512"/>
          </a:xfrm>
          <a:prstGeom prst="line">
            <a:avLst/>
          </a:prstGeom>
          <a:noFill/>
          <a:ln w="3175">
            <a:solidFill>
              <a:schemeClr val="bg1"/>
            </a:solidFill>
            <a:round/>
            <a:headEnd/>
            <a:tailEnd/>
          </a:ln>
        </p:spPr>
        <p:txBody>
          <a:bodyPr/>
          <a:lstStyle/>
          <a:p>
            <a:endParaRPr lang="en-US"/>
          </a:p>
        </p:txBody>
      </p:sp>
      <p:sp>
        <p:nvSpPr>
          <p:cNvPr id="296" name="Line 293"/>
          <p:cNvSpPr>
            <a:spLocks noChangeShapeType="1"/>
          </p:cNvSpPr>
          <p:nvPr/>
        </p:nvSpPr>
        <p:spPr bwMode="auto">
          <a:xfrm flipV="1">
            <a:off x="7415213" y="3878263"/>
            <a:ext cx="1587" cy="36512"/>
          </a:xfrm>
          <a:prstGeom prst="line">
            <a:avLst/>
          </a:prstGeom>
          <a:noFill/>
          <a:ln w="3175">
            <a:solidFill>
              <a:schemeClr val="bg1"/>
            </a:solidFill>
            <a:round/>
            <a:headEnd/>
            <a:tailEnd/>
          </a:ln>
        </p:spPr>
        <p:txBody>
          <a:bodyPr/>
          <a:lstStyle/>
          <a:p>
            <a:endParaRPr lang="en-US"/>
          </a:p>
        </p:txBody>
      </p:sp>
      <p:sp>
        <p:nvSpPr>
          <p:cNvPr id="297" name="Line 294"/>
          <p:cNvSpPr>
            <a:spLocks noChangeShapeType="1"/>
          </p:cNvSpPr>
          <p:nvPr/>
        </p:nvSpPr>
        <p:spPr bwMode="auto">
          <a:xfrm flipV="1">
            <a:off x="7646988" y="3878263"/>
            <a:ext cx="1587" cy="36512"/>
          </a:xfrm>
          <a:prstGeom prst="line">
            <a:avLst/>
          </a:prstGeom>
          <a:noFill/>
          <a:ln w="3175">
            <a:solidFill>
              <a:schemeClr val="bg1"/>
            </a:solidFill>
            <a:round/>
            <a:headEnd/>
            <a:tailEnd/>
          </a:ln>
        </p:spPr>
        <p:txBody>
          <a:bodyPr/>
          <a:lstStyle/>
          <a:p>
            <a:endParaRPr lang="en-US"/>
          </a:p>
        </p:txBody>
      </p:sp>
      <p:sp>
        <p:nvSpPr>
          <p:cNvPr id="298" name="Rectangle 295"/>
          <p:cNvSpPr>
            <a:spLocks noChangeArrowheads="1"/>
          </p:cNvSpPr>
          <p:nvPr/>
        </p:nvSpPr>
        <p:spPr bwMode="auto">
          <a:xfrm>
            <a:off x="5779332" y="260356"/>
            <a:ext cx="3274935" cy="430887"/>
          </a:xfrm>
          <a:prstGeom prst="rect">
            <a:avLst/>
          </a:prstGeom>
          <a:solidFill>
            <a:schemeClr val="bg1">
              <a:lumMod val="65000"/>
            </a:schemeClr>
          </a:solidFill>
          <a:ln w="9525">
            <a:solidFill>
              <a:schemeClr val="bg1">
                <a:lumMod val="65000"/>
              </a:schemeClr>
            </a:solidFill>
            <a:miter lim="800000"/>
            <a:headEnd/>
            <a:tailEnd/>
          </a:ln>
        </p:spPr>
        <p:txBody>
          <a:bodyPr wrap="none" lIns="0" tIns="0" rIns="0" bIns="0">
            <a:spAutoFit/>
          </a:bodyPr>
          <a:lstStyle/>
          <a:p>
            <a:pPr algn="ctr"/>
            <a:r>
              <a:rPr lang="en-US" sz="2800" b="1" dirty="0" smtClean="0">
                <a:solidFill>
                  <a:srgbClr val="FFFFFF"/>
                </a:solidFill>
                <a:latin typeface="Geneva" pitchFamily="-106" charset="0"/>
              </a:rPr>
              <a:t>Source of Learning</a:t>
            </a:r>
            <a:endParaRPr lang="en-US" sz="6600" dirty="0">
              <a:solidFill>
                <a:srgbClr val="FFFFFF"/>
              </a:solidFill>
              <a:latin typeface="Helvetica" pitchFamily="-106" charset="0"/>
            </a:endParaRPr>
          </a:p>
        </p:txBody>
      </p:sp>
      <p:sp>
        <p:nvSpPr>
          <p:cNvPr id="299" name="Rectangle 296"/>
          <p:cNvSpPr>
            <a:spLocks noChangeArrowheads="1"/>
          </p:cNvSpPr>
          <p:nvPr/>
        </p:nvSpPr>
        <p:spPr bwMode="auto">
          <a:xfrm>
            <a:off x="177800" y="3805238"/>
            <a:ext cx="179388" cy="136525"/>
          </a:xfrm>
          <a:prstGeom prst="rect">
            <a:avLst/>
          </a:prstGeom>
          <a:noFill/>
          <a:ln w="9525">
            <a:noFill/>
            <a:miter lim="800000"/>
            <a:headEnd/>
            <a:tailEnd/>
          </a:ln>
        </p:spPr>
        <p:txBody>
          <a:bodyPr wrap="none" lIns="0" tIns="0" rIns="0" bIns="0">
            <a:spAutoFit/>
          </a:bodyPr>
          <a:lstStyle/>
          <a:p>
            <a:r>
              <a:rPr lang="en-US" sz="900" dirty="0">
                <a:solidFill>
                  <a:srgbClr val="FFFFFF"/>
                </a:solidFill>
                <a:latin typeface="Geneva" pitchFamily="-106" charset="0"/>
              </a:rPr>
              <a:t>0%</a:t>
            </a:r>
            <a:endParaRPr lang="en-US" sz="3600" dirty="0">
              <a:solidFill>
                <a:srgbClr val="FFFFFF"/>
              </a:solidFill>
              <a:latin typeface="Helvetica" pitchFamily="-106" charset="0"/>
            </a:endParaRPr>
          </a:p>
        </p:txBody>
      </p:sp>
      <p:sp>
        <p:nvSpPr>
          <p:cNvPr id="300" name="Rectangle 297"/>
          <p:cNvSpPr>
            <a:spLocks noChangeArrowheads="1"/>
          </p:cNvSpPr>
          <p:nvPr/>
        </p:nvSpPr>
        <p:spPr bwMode="auto">
          <a:xfrm>
            <a:off x="104775" y="3275013"/>
            <a:ext cx="255588" cy="136525"/>
          </a:xfrm>
          <a:prstGeom prst="rect">
            <a:avLst/>
          </a:prstGeom>
          <a:noFill/>
          <a:ln w="9525">
            <a:noFill/>
            <a:miter lim="800000"/>
            <a:headEnd/>
            <a:tailEnd/>
          </a:ln>
        </p:spPr>
        <p:txBody>
          <a:bodyPr wrap="none" lIns="0" tIns="0" rIns="0" bIns="0">
            <a:spAutoFit/>
          </a:bodyPr>
          <a:lstStyle/>
          <a:p>
            <a:r>
              <a:rPr lang="en-US" sz="900">
                <a:solidFill>
                  <a:srgbClr val="FFFFFF"/>
                </a:solidFill>
                <a:latin typeface="Geneva" pitchFamily="-106" charset="0"/>
              </a:rPr>
              <a:t>20%</a:t>
            </a:r>
            <a:endParaRPr lang="en-US" sz="3600">
              <a:solidFill>
                <a:srgbClr val="FFFFFF"/>
              </a:solidFill>
              <a:latin typeface="Helvetica" pitchFamily="-106" charset="0"/>
            </a:endParaRPr>
          </a:p>
        </p:txBody>
      </p:sp>
      <p:sp>
        <p:nvSpPr>
          <p:cNvPr id="301" name="Rectangle 298"/>
          <p:cNvSpPr>
            <a:spLocks noChangeArrowheads="1"/>
          </p:cNvSpPr>
          <p:nvPr/>
        </p:nvSpPr>
        <p:spPr bwMode="auto">
          <a:xfrm>
            <a:off x="104775" y="2747963"/>
            <a:ext cx="255588" cy="136525"/>
          </a:xfrm>
          <a:prstGeom prst="rect">
            <a:avLst/>
          </a:prstGeom>
          <a:noFill/>
          <a:ln w="9525">
            <a:noFill/>
            <a:miter lim="800000"/>
            <a:headEnd/>
            <a:tailEnd/>
          </a:ln>
        </p:spPr>
        <p:txBody>
          <a:bodyPr wrap="none" lIns="0" tIns="0" rIns="0" bIns="0">
            <a:spAutoFit/>
          </a:bodyPr>
          <a:lstStyle/>
          <a:p>
            <a:r>
              <a:rPr lang="en-US" sz="900">
                <a:solidFill>
                  <a:srgbClr val="FFFFFF"/>
                </a:solidFill>
                <a:latin typeface="Geneva" pitchFamily="-106" charset="0"/>
              </a:rPr>
              <a:t>40%</a:t>
            </a:r>
            <a:endParaRPr lang="en-US" sz="3600">
              <a:solidFill>
                <a:srgbClr val="FFFFFF"/>
              </a:solidFill>
              <a:latin typeface="Helvetica" pitchFamily="-106" charset="0"/>
            </a:endParaRPr>
          </a:p>
        </p:txBody>
      </p:sp>
      <p:sp>
        <p:nvSpPr>
          <p:cNvPr id="302" name="Rectangle 299"/>
          <p:cNvSpPr>
            <a:spLocks noChangeArrowheads="1"/>
          </p:cNvSpPr>
          <p:nvPr/>
        </p:nvSpPr>
        <p:spPr bwMode="auto">
          <a:xfrm>
            <a:off x="104775" y="2217738"/>
            <a:ext cx="255588" cy="136525"/>
          </a:xfrm>
          <a:prstGeom prst="rect">
            <a:avLst/>
          </a:prstGeom>
          <a:noFill/>
          <a:ln w="9525">
            <a:noFill/>
            <a:miter lim="800000"/>
            <a:headEnd/>
            <a:tailEnd/>
          </a:ln>
        </p:spPr>
        <p:txBody>
          <a:bodyPr wrap="none" lIns="0" tIns="0" rIns="0" bIns="0">
            <a:spAutoFit/>
          </a:bodyPr>
          <a:lstStyle/>
          <a:p>
            <a:r>
              <a:rPr lang="en-US" sz="900">
                <a:solidFill>
                  <a:srgbClr val="FFFFFF"/>
                </a:solidFill>
                <a:latin typeface="Geneva" pitchFamily="-106" charset="0"/>
              </a:rPr>
              <a:t>60%</a:t>
            </a:r>
            <a:endParaRPr lang="en-US" sz="3600">
              <a:solidFill>
                <a:srgbClr val="FFFFFF"/>
              </a:solidFill>
              <a:latin typeface="Helvetica" pitchFamily="-106" charset="0"/>
            </a:endParaRPr>
          </a:p>
        </p:txBody>
      </p:sp>
      <p:sp>
        <p:nvSpPr>
          <p:cNvPr id="303" name="Rectangle 300"/>
          <p:cNvSpPr>
            <a:spLocks noChangeArrowheads="1"/>
          </p:cNvSpPr>
          <p:nvPr/>
        </p:nvSpPr>
        <p:spPr bwMode="auto">
          <a:xfrm>
            <a:off x="104775" y="1690688"/>
            <a:ext cx="255588" cy="136525"/>
          </a:xfrm>
          <a:prstGeom prst="rect">
            <a:avLst/>
          </a:prstGeom>
          <a:noFill/>
          <a:ln w="9525">
            <a:noFill/>
            <a:miter lim="800000"/>
            <a:headEnd/>
            <a:tailEnd/>
          </a:ln>
        </p:spPr>
        <p:txBody>
          <a:bodyPr wrap="none" lIns="0" tIns="0" rIns="0" bIns="0">
            <a:spAutoFit/>
          </a:bodyPr>
          <a:lstStyle/>
          <a:p>
            <a:r>
              <a:rPr lang="en-US" sz="900">
                <a:solidFill>
                  <a:srgbClr val="FFFFFF"/>
                </a:solidFill>
                <a:latin typeface="Geneva" pitchFamily="-106" charset="0"/>
              </a:rPr>
              <a:t>80%</a:t>
            </a:r>
            <a:endParaRPr lang="en-US" sz="3600">
              <a:solidFill>
                <a:srgbClr val="FFFFFF"/>
              </a:solidFill>
              <a:latin typeface="Helvetica" pitchFamily="-106" charset="0"/>
            </a:endParaRPr>
          </a:p>
        </p:txBody>
      </p:sp>
      <p:sp>
        <p:nvSpPr>
          <p:cNvPr id="304" name="Rectangle 301"/>
          <p:cNvSpPr>
            <a:spLocks noChangeArrowheads="1"/>
          </p:cNvSpPr>
          <p:nvPr/>
        </p:nvSpPr>
        <p:spPr bwMode="auto">
          <a:xfrm>
            <a:off x="34925" y="1160463"/>
            <a:ext cx="331788" cy="136525"/>
          </a:xfrm>
          <a:prstGeom prst="rect">
            <a:avLst/>
          </a:prstGeom>
          <a:noFill/>
          <a:ln w="9525">
            <a:noFill/>
            <a:miter lim="800000"/>
            <a:headEnd/>
            <a:tailEnd/>
          </a:ln>
        </p:spPr>
        <p:txBody>
          <a:bodyPr wrap="none" lIns="0" tIns="0" rIns="0" bIns="0">
            <a:spAutoFit/>
          </a:bodyPr>
          <a:lstStyle/>
          <a:p>
            <a:r>
              <a:rPr lang="en-US" sz="900">
                <a:solidFill>
                  <a:srgbClr val="FFFFFF"/>
                </a:solidFill>
                <a:latin typeface="Geneva" pitchFamily="-106" charset="0"/>
              </a:rPr>
              <a:t>100%</a:t>
            </a:r>
            <a:endParaRPr lang="en-US" sz="3600">
              <a:solidFill>
                <a:srgbClr val="FFFFFF"/>
              </a:solidFill>
              <a:latin typeface="Helvetica" pitchFamily="-106" charset="0"/>
            </a:endParaRPr>
          </a:p>
        </p:txBody>
      </p:sp>
      <p:sp>
        <p:nvSpPr>
          <p:cNvPr id="305" name="Rectangle 302"/>
          <p:cNvSpPr>
            <a:spLocks noChangeArrowheads="1"/>
          </p:cNvSpPr>
          <p:nvPr/>
        </p:nvSpPr>
        <p:spPr bwMode="auto">
          <a:xfrm rot="2700000">
            <a:off x="418510" y="4420201"/>
            <a:ext cx="1271182" cy="138499"/>
          </a:xfrm>
          <a:prstGeom prst="rect">
            <a:avLst/>
          </a:prstGeom>
          <a:noFill/>
          <a:ln w="9525">
            <a:noFill/>
            <a:miter lim="800000"/>
            <a:headEnd/>
            <a:tailEnd/>
          </a:ln>
        </p:spPr>
        <p:txBody>
          <a:bodyPr wrap="none" lIns="0" tIns="0" rIns="0" bIns="0">
            <a:spAutoFit/>
          </a:bodyPr>
          <a:lstStyle/>
          <a:p>
            <a:r>
              <a:rPr lang="en-US" sz="900" dirty="0">
                <a:latin typeface="Geneva" pitchFamily="-106" charset="0"/>
              </a:rPr>
              <a:t>UNDERLYING SCIENCES</a:t>
            </a:r>
            <a:endParaRPr lang="en-US" sz="3600" dirty="0">
              <a:latin typeface="Helvetica" pitchFamily="-106" charset="0"/>
            </a:endParaRPr>
          </a:p>
        </p:txBody>
      </p:sp>
      <p:sp>
        <p:nvSpPr>
          <p:cNvPr id="306" name="Rectangle 303"/>
          <p:cNvSpPr>
            <a:spLocks noChangeArrowheads="1"/>
          </p:cNvSpPr>
          <p:nvPr/>
        </p:nvSpPr>
        <p:spPr bwMode="auto">
          <a:xfrm rot="2700000">
            <a:off x="614781" y="4524182"/>
            <a:ext cx="1554913" cy="138499"/>
          </a:xfrm>
          <a:prstGeom prst="rect">
            <a:avLst/>
          </a:prstGeom>
          <a:noFill/>
          <a:ln w="9525">
            <a:noFill/>
            <a:miter lim="800000"/>
            <a:headEnd/>
            <a:tailEnd/>
          </a:ln>
        </p:spPr>
        <p:txBody>
          <a:bodyPr wrap="none" lIns="0" tIns="0" rIns="0" bIns="0">
            <a:spAutoFit/>
          </a:bodyPr>
          <a:lstStyle/>
          <a:p>
            <a:r>
              <a:rPr lang="en-US" sz="900">
                <a:latin typeface="Geneva" pitchFamily="-106" charset="0"/>
              </a:rPr>
              <a:t>UNDERLYING MATHEMATICS</a:t>
            </a:r>
            <a:endParaRPr lang="en-US" sz="3600">
              <a:latin typeface="Helvetica" pitchFamily="-106" charset="0"/>
            </a:endParaRPr>
          </a:p>
        </p:txBody>
      </p:sp>
      <p:sp>
        <p:nvSpPr>
          <p:cNvPr id="307" name="Rectangle 304"/>
          <p:cNvSpPr>
            <a:spLocks noChangeArrowheads="1"/>
          </p:cNvSpPr>
          <p:nvPr/>
        </p:nvSpPr>
        <p:spPr bwMode="auto">
          <a:xfrm rot="2700000">
            <a:off x="888379" y="4424169"/>
            <a:ext cx="1277594" cy="138499"/>
          </a:xfrm>
          <a:prstGeom prst="rect">
            <a:avLst/>
          </a:prstGeom>
          <a:noFill/>
          <a:ln w="9525">
            <a:noFill/>
            <a:miter lim="800000"/>
            <a:headEnd/>
            <a:tailEnd/>
          </a:ln>
        </p:spPr>
        <p:txBody>
          <a:bodyPr wrap="none" lIns="0" tIns="0" rIns="0" bIns="0">
            <a:spAutoFit/>
          </a:bodyPr>
          <a:lstStyle/>
          <a:p>
            <a:r>
              <a:rPr lang="en-US" sz="900">
                <a:latin typeface="Geneva" pitchFamily="-106" charset="0"/>
              </a:rPr>
              <a:t>MECHANICS OF SOLIDS</a:t>
            </a:r>
            <a:endParaRPr lang="en-US" sz="3600">
              <a:latin typeface="Helvetica" pitchFamily="-106" charset="0"/>
            </a:endParaRPr>
          </a:p>
        </p:txBody>
      </p:sp>
      <p:sp>
        <p:nvSpPr>
          <p:cNvPr id="308" name="Rectangle 305"/>
          <p:cNvSpPr>
            <a:spLocks noChangeArrowheads="1"/>
          </p:cNvSpPr>
          <p:nvPr/>
        </p:nvSpPr>
        <p:spPr bwMode="auto">
          <a:xfrm rot="2700000">
            <a:off x="985529" y="4749607"/>
            <a:ext cx="2197718" cy="138499"/>
          </a:xfrm>
          <a:prstGeom prst="rect">
            <a:avLst/>
          </a:prstGeom>
          <a:noFill/>
          <a:ln w="9525">
            <a:noFill/>
            <a:miter lim="800000"/>
            <a:headEnd/>
            <a:tailEnd/>
          </a:ln>
        </p:spPr>
        <p:txBody>
          <a:bodyPr wrap="none" lIns="0" tIns="0" rIns="0" bIns="0">
            <a:spAutoFit/>
          </a:bodyPr>
          <a:lstStyle/>
          <a:p>
            <a:r>
              <a:rPr lang="en-US" sz="900">
                <a:latin typeface="Geneva" pitchFamily="-106" charset="0"/>
              </a:rPr>
              <a:t>MECHANICAL BEHAVIOR OF MATERIALS</a:t>
            </a:r>
            <a:endParaRPr lang="en-US" sz="3600">
              <a:latin typeface="Helvetica" pitchFamily="-106" charset="0"/>
            </a:endParaRPr>
          </a:p>
        </p:txBody>
      </p:sp>
      <p:sp>
        <p:nvSpPr>
          <p:cNvPr id="309" name="Rectangle 306"/>
          <p:cNvSpPr>
            <a:spLocks noChangeArrowheads="1"/>
          </p:cNvSpPr>
          <p:nvPr/>
        </p:nvSpPr>
        <p:spPr bwMode="auto">
          <a:xfrm rot="2700000">
            <a:off x="1240522" y="4674994"/>
            <a:ext cx="1992533" cy="138499"/>
          </a:xfrm>
          <a:prstGeom prst="rect">
            <a:avLst/>
          </a:prstGeom>
          <a:noFill/>
          <a:ln w="9525">
            <a:noFill/>
            <a:miter lim="800000"/>
            <a:headEnd/>
            <a:tailEnd/>
          </a:ln>
        </p:spPr>
        <p:txBody>
          <a:bodyPr wrap="none" lIns="0" tIns="0" rIns="0" bIns="0">
            <a:spAutoFit/>
          </a:bodyPr>
          <a:lstStyle/>
          <a:p>
            <a:r>
              <a:rPr lang="en-US" sz="900" dirty="0">
                <a:latin typeface="Geneva" pitchFamily="-106" charset="0"/>
              </a:rPr>
              <a:t>SYSTEMS DYNAMICS AND CONTROL</a:t>
            </a:r>
            <a:endParaRPr lang="en-US" sz="3600" dirty="0">
              <a:latin typeface="Helvetica" pitchFamily="-106" charset="0"/>
            </a:endParaRPr>
          </a:p>
        </p:txBody>
      </p:sp>
      <p:sp>
        <p:nvSpPr>
          <p:cNvPr id="310" name="Rectangle 307"/>
          <p:cNvSpPr>
            <a:spLocks noChangeArrowheads="1"/>
          </p:cNvSpPr>
          <p:nvPr/>
        </p:nvSpPr>
        <p:spPr bwMode="auto">
          <a:xfrm rot="2700000">
            <a:off x="1686294" y="4178901"/>
            <a:ext cx="580287" cy="138499"/>
          </a:xfrm>
          <a:prstGeom prst="rect">
            <a:avLst/>
          </a:prstGeom>
          <a:noFill/>
          <a:ln w="9525">
            <a:noFill/>
            <a:miter lim="800000"/>
            <a:headEnd/>
            <a:tailEnd/>
          </a:ln>
        </p:spPr>
        <p:txBody>
          <a:bodyPr wrap="none" lIns="0" tIns="0" rIns="0" bIns="0">
            <a:spAutoFit/>
          </a:bodyPr>
          <a:lstStyle/>
          <a:p>
            <a:r>
              <a:rPr lang="en-US" sz="900">
                <a:latin typeface="Geneva" pitchFamily="-106" charset="0"/>
              </a:rPr>
              <a:t>DYNAMICS</a:t>
            </a:r>
            <a:endParaRPr lang="en-US" sz="3600">
              <a:latin typeface="Helvetica" pitchFamily="-106" charset="0"/>
            </a:endParaRPr>
          </a:p>
        </p:txBody>
      </p:sp>
      <p:sp>
        <p:nvSpPr>
          <p:cNvPr id="311" name="Rectangle 308"/>
          <p:cNvSpPr>
            <a:spLocks noChangeArrowheads="1"/>
          </p:cNvSpPr>
          <p:nvPr/>
        </p:nvSpPr>
        <p:spPr bwMode="auto">
          <a:xfrm rot="2700000">
            <a:off x="1856485" y="4326538"/>
            <a:ext cx="1005083" cy="138499"/>
          </a:xfrm>
          <a:prstGeom prst="rect">
            <a:avLst/>
          </a:prstGeom>
          <a:noFill/>
          <a:ln w="9525">
            <a:noFill/>
            <a:miter lim="800000"/>
            <a:headEnd/>
            <a:tailEnd/>
          </a:ln>
        </p:spPr>
        <p:txBody>
          <a:bodyPr wrap="none" lIns="0" tIns="0" rIns="0" bIns="0">
            <a:spAutoFit/>
          </a:bodyPr>
          <a:lstStyle/>
          <a:p>
            <a:r>
              <a:rPr lang="en-US" sz="900">
                <a:latin typeface="Geneva" pitchFamily="-106" charset="0"/>
              </a:rPr>
              <a:t>FLUID MECHANICS</a:t>
            </a:r>
            <a:endParaRPr lang="en-US" sz="3600">
              <a:latin typeface="Helvetica" pitchFamily="-106" charset="0"/>
            </a:endParaRPr>
          </a:p>
        </p:txBody>
      </p:sp>
      <p:sp>
        <p:nvSpPr>
          <p:cNvPr id="312" name="Rectangle 309"/>
          <p:cNvSpPr>
            <a:spLocks noChangeArrowheads="1"/>
          </p:cNvSpPr>
          <p:nvPr/>
        </p:nvSpPr>
        <p:spPr bwMode="auto">
          <a:xfrm rot="2700000">
            <a:off x="2083296" y="4344794"/>
            <a:ext cx="1046761" cy="138499"/>
          </a:xfrm>
          <a:prstGeom prst="rect">
            <a:avLst/>
          </a:prstGeom>
          <a:noFill/>
          <a:ln w="9525">
            <a:noFill/>
            <a:miter lim="800000"/>
            <a:headEnd/>
            <a:tailEnd/>
          </a:ln>
        </p:spPr>
        <p:txBody>
          <a:bodyPr wrap="none" lIns="0" tIns="0" rIns="0" bIns="0">
            <a:spAutoFit/>
          </a:bodyPr>
          <a:lstStyle/>
          <a:p>
            <a:r>
              <a:rPr lang="en-US" sz="900">
                <a:latin typeface="Geneva" pitchFamily="-106" charset="0"/>
              </a:rPr>
              <a:t>THERMODYNAMICS</a:t>
            </a:r>
            <a:endParaRPr lang="en-US" sz="3600">
              <a:latin typeface="Helvetica" pitchFamily="-106" charset="0"/>
            </a:endParaRPr>
          </a:p>
        </p:txBody>
      </p:sp>
      <p:sp>
        <p:nvSpPr>
          <p:cNvPr id="313" name="Rectangle 310"/>
          <p:cNvSpPr>
            <a:spLocks noChangeArrowheads="1"/>
          </p:cNvSpPr>
          <p:nvPr/>
        </p:nvSpPr>
        <p:spPr bwMode="auto">
          <a:xfrm rot="2700000">
            <a:off x="2331550" y="4300344"/>
            <a:ext cx="921727" cy="138499"/>
          </a:xfrm>
          <a:prstGeom prst="rect">
            <a:avLst/>
          </a:prstGeom>
          <a:noFill/>
          <a:ln w="9525">
            <a:noFill/>
            <a:miter lim="800000"/>
            <a:headEnd/>
            <a:tailEnd/>
          </a:ln>
        </p:spPr>
        <p:txBody>
          <a:bodyPr wrap="none" lIns="0" tIns="0" rIns="0" bIns="0">
            <a:spAutoFit/>
          </a:bodyPr>
          <a:lstStyle/>
          <a:p>
            <a:r>
              <a:rPr lang="en-US" sz="900">
                <a:latin typeface="Geneva" pitchFamily="-106" charset="0"/>
              </a:rPr>
              <a:t>HEAT TRANSFER</a:t>
            </a:r>
            <a:endParaRPr lang="en-US" sz="3600">
              <a:latin typeface="Helvetica" pitchFamily="-106" charset="0"/>
            </a:endParaRPr>
          </a:p>
        </p:txBody>
      </p:sp>
      <p:sp>
        <p:nvSpPr>
          <p:cNvPr id="314" name="Rectangle 311"/>
          <p:cNvSpPr>
            <a:spLocks noChangeArrowheads="1"/>
          </p:cNvSpPr>
          <p:nvPr/>
        </p:nvSpPr>
        <p:spPr bwMode="auto">
          <a:xfrm rot="2700000">
            <a:off x="2448386" y="4574188"/>
            <a:ext cx="1710405" cy="138499"/>
          </a:xfrm>
          <a:prstGeom prst="rect">
            <a:avLst/>
          </a:prstGeom>
          <a:noFill/>
          <a:ln w="9525">
            <a:noFill/>
            <a:miter lim="800000"/>
            <a:headEnd/>
            <a:tailEnd/>
          </a:ln>
        </p:spPr>
        <p:txBody>
          <a:bodyPr wrap="none" lIns="0" tIns="0" rIns="0" bIns="0">
            <a:spAutoFit/>
          </a:bodyPr>
          <a:lstStyle/>
          <a:p>
            <a:r>
              <a:rPr lang="en-US" sz="900">
                <a:latin typeface="Geneva" pitchFamily="-106" charset="0"/>
              </a:rPr>
              <a:t>ENGINEERNIG DESIGN PROCESS</a:t>
            </a:r>
            <a:endParaRPr lang="en-US" sz="3600">
              <a:latin typeface="Helvetica" pitchFamily="-106" charset="0"/>
            </a:endParaRPr>
          </a:p>
        </p:txBody>
      </p:sp>
      <p:sp>
        <p:nvSpPr>
          <p:cNvPr id="315" name="Rectangle 312"/>
          <p:cNvSpPr>
            <a:spLocks noChangeArrowheads="1"/>
          </p:cNvSpPr>
          <p:nvPr/>
        </p:nvSpPr>
        <p:spPr bwMode="auto">
          <a:xfrm rot="2700000">
            <a:off x="2792509" y="4313838"/>
            <a:ext cx="965008" cy="138499"/>
          </a:xfrm>
          <a:prstGeom prst="rect">
            <a:avLst/>
          </a:prstGeom>
          <a:noFill/>
          <a:ln w="9525">
            <a:noFill/>
            <a:miter lim="800000"/>
            <a:headEnd/>
            <a:tailEnd/>
          </a:ln>
        </p:spPr>
        <p:txBody>
          <a:bodyPr wrap="none" lIns="0" tIns="0" rIns="0" bIns="0">
            <a:spAutoFit/>
          </a:bodyPr>
          <a:lstStyle/>
          <a:p>
            <a:r>
              <a:rPr lang="en-US" sz="900">
                <a:latin typeface="Geneva" pitchFamily="-106" charset="0"/>
              </a:rPr>
              <a:t>MANUFACTURNIG</a:t>
            </a:r>
            <a:endParaRPr lang="en-US" sz="3600">
              <a:latin typeface="Helvetica" pitchFamily="-106" charset="0"/>
            </a:endParaRPr>
          </a:p>
        </p:txBody>
      </p:sp>
      <p:sp>
        <p:nvSpPr>
          <p:cNvPr id="316" name="Rectangle 313"/>
          <p:cNvSpPr>
            <a:spLocks noChangeArrowheads="1"/>
          </p:cNvSpPr>
          <p:nvPr/>
        </p:nvSpPr>
        <p:spPr bwMode="auto">
          <a:xfrm rot="2700000">
            <a:off x="3221870" y="4954394"/>
            <a:ext cx="2782813" cy="138499"/>
          </a:xfrm>
          <a:prstGeom prst="rect">
            <a:avLst/>
          </a:prstGeom>
          <a:noFill/>
          <a:ln w="9525">
            <a:noFill/>
            <a:miter lim="800000"/>
            <a:headEnd/>
            <a:tailEnd/>
          </a:ln>
        </p:spPr>
        <p:txBody>
          <a:bodyPr wrap="none" lIns="0" tIns="0" rIns="0" bIns="0">
            <a:spAutoFit/>
          </a:bodyPr>
          <a:lstStyle/>
          <a:p>
            <a:r>
              <a:rPr lang="en-US" sz="900" dirty="0">
                <a:latin typeface="Geneva" pitchFamily="-106" charset="0"/>
              </a:rPr>
              <a:t>ENGINEERING REASONING AND PROBLEM SOLVING</a:t>
            </a:r>
            <a:endParaRPr lang="en-US" sz="3600" dirty="0">
              <a:latin typeface="Helvetica" pitchFamily="-106" charset="0"/>
            </a:endParaRPr>
          </a:p>
        </p:txBody>
      </p:sp>
      <p:sp>
        <p:nvSpPr>
          <p:cNvPr id="317" name="Rectangle 314"/>
          <p:cNvSpPr>
            <a:spLocks noChangeArrowheads="1"/>
          </p:cNvSpPr>
          <p:nvPr/>
        </p:nvSpPr>
        <p:spPr bwMode="auto">
          <a:xfrm rot="2700000">
            <a:off x="3459456" y="4935344"/>
            <a:ext cx="2729914" cy="138499"/>
          </a:xfrm>
          <a:prstGeom prst="rect">
            <a:avLst/>
          </a:prstGeom>
          <a:noFill/>
          <a:ln w="9525">
            <a:noFill/>
            <a:miter lim="800000"/>
            <a:headEnd/>
            <a:tailEnd/>
          </a:ln>
        </p:spPr>
        <p:txBody>
          <a:bodyPr wrap="none" lIns="0" tIns="0" rIns="0" bIns="0">
            <a:spAutoFit/>
          </a:bodyPr>
          <a:lstStyle/>
          <a:p>
            <a:r>
              <a:rPr lang="en-US" sz="900">
                <a:latin typeface="Geneva" pitchFamily="-106" charset="0"/>
              </a:rPr>
              <a:t>EXPERIMENTATION AND KNOWLEDGE DISCOVERY</a:t>
            </a:r>
            <a:endParaRPr lang="en-US" sz="3600">
              <a:latin typeface="Helvetica" pitchFamily="-106" charset="0"/>
            </a:endParaRPr>
          </a:p>
        </p:txBody>
      </p:sp>
      <p:sp>
        <p:nvSpPr>
          <p:cNvPr id="318" name="Rectangle 315"/>
          <p:cNvSpPr>
            <a:spLocks noChangeArrowheads="1"/>
          </p:cNvSpPr>
          <p:nvPr/>
        </p:nvSpPr>
        <p:spPr bwMode="auto">
          <a:xfrm rot="2700000">
            <a:off x="3945619" y="4326538"/>
            <a:ext cx="1008289" cy="138499"/>
          </a:xfrm>
          <a:prstGeom prst="rect">
            <a:avLst/>
          </a:prstGeom>
          <a:noFill/>
          <a:ln w="9525">
            <a:noFill/>
            <a:miter lim="800000"/>
            <a:headEnd/>
            <a:tailEnd/>
          </a:ln>
        </p:spPr>
        <p:txBody>
          <a:bodyPr wrap="none" lIns="0" tIns="0" rIns="0" bIns="0">
            <a:spAutoFit/>
          </a:bodyPr>
          <a:lstStyle/>
          <a:p>
            <a:r>
              <a:rPr lang="en-US" sz="900">
                <a:latin typeface="Geneva" pitchFamily="-106" charset="0"/>
              </a:rPr>
              <a:t>SYSTEM THINKING</a:t>
            </a:r>
            <a:endParaRPr lang="en-US" sz="3600">
              <a:latin typeface="Helvetica" pitchFamily="-106" charset="0"/>
            </a:endParaRPr>
          </a:p>
        </p:txBody>
      </p:sp>
      <p:sp>
        <p:nvSpPr>
          <p:cNvPr id="319" name="Rectangle 316"/>
          <p:cNvSpPr>
            <a:spLocks noChangeArrowheads="1"/>
          </p:cNvSpPr>
          <p:nvPr/>
        </p:nvSpPr>
        <p:spPr bwMode="auto">
          <a:xfrm rot="2700000">
            <a:off x="4026444" y="4682138"/>
            <a:ext cx="2021387" cy="138499"/>
          </a:xfrm>
          <a:prstGeom prst="rect">
            <a:avLst/>
          </a:prstGeom>
          <a:noFill/>
          <a:ln w="9525">
            <a:noFill/>
            <a:miter lim="800000"/>
            <a:headEnd/>
            <a:tailEnd/>
          </a:ln>
        </p:spPr>
        <p:txBody>
          <a:bodyPr wrap="none" lIns="0" tIns="0" rIns="0" bIns="0">
            <a:spAutoFit/>
          </a:bodyPr>
          <a:lstStyle/>
          <a:p>
            <a:r>
              <a:rPr lang="en-US" sz="900">
                <a:latin typeface="Geneva" pitchFamily="-106" charset="0"/>
              </a:rPr>
              <a:t>PERSONAL SKILLS AND ATTRIBUTES</a:t>
            </a:r>
            <a:endParaRPr lang="en-US" sz="3600">
              <a:latin typeface="Helvetica" pitchFamily="-106" charset="0"/>
            </a:endParaRPr>
          </a:p>
        </p:txBody>
      </p:sp>
      <p:sp>
        <p:nvSpPr>
          <p:cNvPr id="320" name="Rectangle 317"/>
          <p:cNvSpPr>
            <a:spLocks noChangeArrowheads="1"/>
          </p:cNvSpPr>
          <p:nvPr/>
        </p:nvSpPr>
        <p:spPr bwMode="auto">
          <a:xfrm rot="2700000">
            <a:off x="4235111" y="4749607"/>
            <a:ext cx="2204130" cy="138499"/>
          </a:xfrm>
          <a:prstGeom prst="rect">
            <a:avLst/>
          </a:prstGeom>
          <a:noFill/>
          <a:ln w="9525">
            <a:noFill/>
            <a:miter lim="800000"/>
            <a:headEnd/>
            <a:tailEnd/>
          </a:ln>
        </p:spPr>
        <p:txBody>
          <a:bodyPr wrap="none" lIns="0" tIns="0" rIns="0" bIns="0">
            <a:spAutoFit/>
          </a:bodyPr>
          <a:lstStyle/>
          <a:p>
            <a:r>
              <a:rPr lang="en-US" sz="900">
                <a:latin typeface="Geneva" pitchFamily="-106" charset="0"/>
              </a:rPr>
              <a:t>PROFESSIONAL SKILLS AND ATTITUDES</a:t>
            </a:r>
            <a:endParaRPr lang="en-US" sz="3600">
              <a:latin typeface="Helvetica" pitchFamily="-106" charset="0"/>
            </a:endParaRPr>
          </a:p>
        </p:txBody>
      </p:sp>
      <p:sp>
        <p:nvSpPr>
          <p:cNvPr id="321" name="Rectangle 318"/>
          <p:cNvSpPr>
            <a:spLocks noChangeArrowheads="1"/>
          </p:cNvSpPr>
          <p:nvPr/>
        </p:nvSpPr>
        <p:spPr bwMode="auto">
          <a:xfrm rot="2700000">
            <a:off x="4600461" y="4447982"/>
            <a:ext cx="1336904" cy="138499"/>
          </a:xfrm>
          <a:prstGeom prst="rect">
            <a:avLst/>
          </a:prstGeom>
          <a:noFill/>
          <a:ln w="9525">
            <a:noFill/>
            <a:miter lim="800000"/>
            <a:headEnd/>
            <a:tailEnd/>
          </a:ln>
        </p:spPr>
        <p:txBody>
          <a:bodyPr wrap="none" lIns="0" tIns="0" rIns="0" bIns="0">
            <a:spAutoFit/>
          </a:bodyPr>
          <a:lstStyle/>
          <a:p>
            <a:r>
              <a:rPr lang="en-US" sz="900">
                <a:latin typeface="Geneva" pitchFamily="-106" charset="0"/>
              </a:rPr>
              <a:t>INDEPENDENT THINKING</a:t>
            </a:r>
            <a:endParaRPr lang="en-US" sz="3600">
              <a:latin typeface="Helvetica" pitchFamily="-106" charset="0"/>
            </a:endParaRPr>
          </a:p>
        </p:txBody>
      </p:sp>
      <p:sp>
        <p:nvSpPr>
          <p:cNvPr id="322" name="Rectangle 319"/>
          <p:cNvSpPr>
            <a:spLocks noChangeArrowheads="1"/>
          </p:cNvSpPr>
          <p:nvPr/>
        </p:nvSpPr>
        <p:spPr bwMode="auto">
          <a:xfrm rot="2700000">
            <a:off x="5398298" y="4206682"/>
            <a:ext cx="655629" cy="138499"/>
          </a:xfrm>
          <a:prstGeom prst="rect">
            <a:avLst/>
          </a:prstGeom>
          <a:noFill/>
          <a:ln w="9525">
            <a:noFill/>
            <a:miter lim="800000"/>
            <a:headEnd/>
            <a:tailEnd/>
          </a:ln>
        </p:spPr>
        <p:txBody>
          <a:bodyPr wrap="none" lIns="0" tIns="0" rIns="0" bIns="0">
            <a:spAutoFit/>
          </a:bodyPr>
          <a:lstStyle/>
          <a:p>
            <a:r>
              <a:rPr lang="en-US" sz="900">
                <a:latin typeface="Geneva" pitchFamily="-106" charset="0"/>
              </a:rPr>
              <a:t>TEAMWORK</a:t>
            </a:r>
            <a:endParaRPr lang="en-US" sz="3600">
              <a:latin typeface="Helvetica" pitchFamily="-106" charset="0"/>
            </a:endParaRPr>
          </a:p>
        </p:txBody>
      </p:sp>
      <p:sp>
        <p:nvSpPr>
          <p:cNvPr id="323" name="Rectangle 320"/>
          <p:cNvSpPr>
            <a:spLocks noChangeArrowheads="1"/>
          </p:cNvSpPr>
          <p:nvPr/>
        </p:nvSpPr>
        <p:spPr bwMode="auto">
          <a:xfrm rot="2700000">
            <a:off x="5589037" y="4305107"/>
            <a:ext cx="934551" cy="138499"/>
          </a:xfrm>
          <a:prstGeom prst="rect">
            <a:avLst/>
          </a:prstGeom>
          <a:noFill/>
          <a:ln w="9525">
            <a:noFill/>
            <a:miter lim="800000"/>
            <a:headEnd/>
            <a:tailEnd/>
          </a:ln>
        </p:spPr>
        <p:txBody>
          <a:bodyPr wrap="none" lIns="0" tIns="0" rIns="0" bIns="0">
            <a:spAutoFit/>
          </a:bodyPr>
          <a:lstStyle/>
          <a:p>
            <a:r>
              <a:rPr lang="en-US" sz="900">
                <a:latin typeface="Geneva" pitchFamily="-106" charset="0"/>
              </a:rPr>
              <a:t>COMUNICATIONS</a:t>
            </a:r>
            <a:endParaRPr lang="en-US" sz="3600">
              <a:latin typeface="Helvetica" pitchFamily="-106" charset="0"/>
            </a:endParaRPr>
          </a:p>
        </p:txBody>
      </p:sp>
      <p:sp>
        <p:nvSpPr>
          <p:cNvPr id="324" name="Rectangle 321"/>
          <p:cNvSpPr>
            <a:spLocks noChangeArrowheads="1"/>
          </p:cNvSpPr>
          <p:nvPr/>
        </p:nvSpPr>
        <p:spPr bwMode="auto">
          <a:xfrm rot="2700000">
            <a:off x="6127540" y="4684519"/>
            <a:ext cx="2013372" cy="138499"/>
          </a:xfrm>
          <a:prstGeom prst="rect">
            <a:avLst/>
          </a:prstGeom>
          <a:noFill/>
          <a:ln w="9525">
            <a:noFill/>
            <a:miter lim="800000"/>
            <a:headEnd/>
            <a:tailEnd/>
          </a:ln>
        </p:spPr>
        <p:txBody>
          <a:bodyPr wrap="none" lIns="0" tIns="0" rIns="0" bIns="0">
            <a:spAutoFit/>
          </a:bodyPr>
          <a:lstStyle/>
          <a:p>
            <a:r>
              <a:rPr lang="en-US" sz="900">
                <a:latin typeface="Geneva" pitchFamily="-106" charset="0"/>
              </a:rPr>
              <a:t>EXTERNAL AND SOCIETAL CONTEXT</a:t>
            </a:r>
            <a:endParaRPr lang="en-US" sz="3600">
              <a:latin typeface="Helvetica" pitchFamily="-106" charset="0"/>
            </a:endParaRPr>
          </a:p>
        </p:txBody>
      </p:sp>
      <p:sp>
        <p:nvSpPr>
          <p:cNvPr id="325" name="Rectangle 322"/>
          <p:cNvSpPr>
            <a:spLocks noChangeArrowheads="1"/>
          </p:cNvSpPr>
          <p:nvPr/>
        </p:nvSpPr>
        <p:spPr bwMode="auto">
          <a:xfrm rot="2700000">
            <a:off x="6348662" y="4708332"/>
            <a:ext cx="2082301" cy="138499"/>
          </a:xfrm>
          <a:prstGeom prst="rect">
            <a:avLst/>
          </a:prstGeom>
          <a:noFill/>
          <a:ln w="9525">
            <a:noFill/>
            <a:miter lim="800000"/>
            <a:headEnd/>
            <a:tailEnd/>
          </a:ln>
        </p:spPr>
        <p:txBody>
          <a:bodyPr wrap="none" lIns="0" tIns="0" rIns="0" bIns="0">
            <a:spAutoFit/>
          </a:bodyPr>
          <a:lstStyle/>
          <a:p>
            <a:r>
              <a:rPr lang="en-US" sz="900">
                <a:latin typeface="Geneva" pitchFamily="-106" charset="0"/>
              </a:rPr>
              <a:t>ENTERPRISE AND BUSINESS CONTEXT</a:t>
            </a:r>
            <a:endParaRPr lang="en-US" sz="3600">
              <a:latin typeface="Helvetica" pitchFamily="-106" charset="0"/>
            </a:endParaRPr>
          </a:p>
        </p:txBody>
      </p:sp>
      <p:sp>
        <p:nvSpPr>
          <p:cNvPr id="326" name="Rectangle 323"/>
          <p:cNvSpPr>
            <a:spLocks noChangeArrowheads="1"/>
          </p:cNvSpPr>
          <p:nvPr/>
        </p:nvSpPr>
        <p:spPr bwMode="auto">
          <a:xfrm rot="2700000">
            <a:off x="6737152" y="4334475"/>
            <a:ext cx="1025922" cy="138499"/>
          </a:xfrm>
          <a:prstGeom prst="rect">
            <a:avLst/>
          </a:prstGeom>
          <a:noFill/>
          <a:ln w="9525">
            <a:noFill/>
            <a:miter lim="800000"/>
            <a:headEnd/>
            <a:tailEnd/>
          </a:ln>
        </p:spPr>
        <p:txBody>
          <a:bodyPr wrap="none" lIns="0" tIns="0" rIns="0" bIns="0">
            <a:spAutoFit/>
          </a:bodyPr>
          <a:lstStyle/>
          <a:p>
            <a:r>
              <a:rPr lang="en-US" sz="900">
                <a:latin typeface="Geneva" pitchFamily="-106" charset="0"/>
              </a:rPr>
              <a:t>MARKET CONTEXT</a:t>
            </a:r>
            <a:endParaRPr lang="en-US" sz="3600">
              <a:latin typeface="Helvetica" pitchFamily="-106" charset="0"/>
            </a:endParaRPr>
          </a:p>
        </p:txBody>
      </p:sp>
      <p:sp>
        <p:nvSpPr>
          <p:cNvPr id="327" name="Rectangle 324"/>
          <p:cNvSpPr>
            <a:spLocks noChangeArrowheads="1"/>
          </p:cNvSpPr>
          <p:nvPr/>
        </p:nvSpPr>
        <p:spPr bwMode="auto">
          <a:xfrm rot="2700000">
            <a:off x="6946651" y="4400357"/>
            <a:ext cx="1200650" cy="138499"/>
          </a:xfrm>
          <a:prstGeom prst="rect">
            <a:avLst/>
          </a:prstGeom>
          <a:noFill/>
          <a:ln w="9525">
            <a:noFill/>
            <a:miter lim="800000"/>
            <a:headEnd/>
            <a:tailEnd/>
          </a:ln>
        </p:spPr>
        <p:txBody>
          <a:bodyPr wrap="none" lIns="0" tIns="0" rIns="0" bIns="0">
            <a:spAutoFit/>
          </a:bodyPr>
          <a:lstStyle/>
          <a:p>
            <a:r>
              <a:rPr lang="en-US" sz="900">
                <a:latin typeface="Geneva" pitchFamily="-106" charset="0"/>
              </a:rPr>
              <a:t>DEVELOPING AN IDEA</a:t>
            </a:r>
            <a:endParaRPr lang="en-US" sz="3600">
              <a:latin typeface="Helvetica" pitchFamily="-106" charset="0"/>
            </a:endParaRPr>
          </a:p>
        </p:txBody>
      </p:sp>
      <p:sp>
        <p:nvSpPr>
          <p:cNvPr id="328" name="Rectangle 325"/>
          <p:cNvSpPr>
            <a:spLocks noChangeArrowheads="1"/>
          </p:cNvSpPr>
          <p:nvPr/>
        </p:nvSpPr>
        <p:spPr bwMode="auto">
          <a:xfrm rot="2700000">
            <a:off x="7267096" y="4182076"/>
            <a:ext cx="591509" cy="138499"/>
          </a:xfrm>
          <a:prstGeom prst="rect">
            <a:avLst/>
          </a:prstGeom>
          <a:noFill/>
          <a:ln w="9525">
            <a:noFill/>
            <a:miter lim="800000"/>
            <a:headEnd/>
            <a:tailEnd/>
          </a:ln>
        </p:spPr>
        <p:txBody>
          <a:bodyPr wrap="none" lIns="0" tIns="0" rIns="0" bIns="0">
            <a:spAutoFit/>
          </a:bodyPr>
          <a:lstStyle/>
          <a:p>
            <a:r>
              <a:rPr lang="en-US" sz="900">
                <a:latin typeface="Geneva" pitchFamily="-106" charset="0"/>
              </a:rPr>
              <a:t>DESIGNING</a:t>
            </a:r>
            <a:endParaRPr lang="en-US" sz="3600">
              <a:latin typeface="Helvetica" pitchFamily="-106" charset="0"/>
            </a:endParaRPr>
          </a:p>
        </p:txBody>
      </p:sp>
      <p:sp>
        <p:nvSpPr>
          <p:cNvPr id="329" name="Rectangle 326"/>
          <p:cNvSpPr>
            <a:spLocks noChangeArrowheads="1"/>
          </p:cNvSpPr>
          <p:nvPr/>
        </p:nvSpPr>
        <p:spPr bwMode="auto">
          <a:xfrm rot="2700000">
            <a:off x="7519296" y="4140801"/>
            <a:ext cx="471283" cy="138499"/>
          </a:xfrm>
          <a:prstGeom prst="rect">
            <a:avLst/>
          </a:prstGeom>
          <a:noFill/>
          <a:ln w="9525">
            <a:noFill/>
            <a:miter lim="800000"/>
            <a:headEnd/>
            <a:tailEnd/>
          </a:ln>
        </p:spPr>
        <p:txBody>
          <a:bodyPr wrap="none" lIns="0" tIns="0" rIns="0" bIns="0">
            <a:spAutoFit/>
          </a:bodyPr>
          <a:lstStyle/>
          <a:p>
            <a:r>
              <a:rPr lang="en-US" sz="900">
                <a:latin typeface="Geneva" pitchFamily="-106" charset="0"/>
              </a:rPr>
              <a:t>TESTING</a:t>
            </a:r>
            <a:endParaRPr lang="en-US" sz="3600">
              <a:latin typeface="Helvetica" pitchFamily="-106" charset="0"/>
            </a:endParaRPr>
          </a:p>
        </p:txBody>
      </p:sp>
      <p:sp>
        <p:nvSpPr>
          <p:cNvPr id="330" name="Text Box 327"/>
          <p:cNvSpPr txBox="1">
            <a:spLocks noChangeArrowheads="1"/>
          </p:cNvSpPr>
          <p:nvPr/>
        </p:nvSpPr>
        <p:spPr bwMode="auto">
          <a:xfrm>
            <a:off x="7834313" y="2232025"/>
            <a:ext cx="1166813" cy="822325"/>
          </a:xfrm>
          <a:prstGeom prst="rect">
            <a:avLst/>
          </a:prstGeom>
          <a:noFill/>
          <a:ln w="9525">
            <a:noFill/>
            <a:miter lim="800000"/>
            <a:headEnd/>
            <a:tailEnd/>
          </a:ln>
        </p:spPr>
        <p:txBody>
          <a:bodyPr wrap="none">
            <a:spAutoFit/>
          </a:bodyPr>
          <a:lstStyle/>
          <a:p>
            <a:r>
              <a:rPr lang="en-US" b="1">
                <a:solidFill>
                  <a:srgbClr val="991734"/>
                </a:solidFill>
                <a:latin typeface="Helvetica" pitchFamily="-106" charset="0"/>
              </a:rPr>
              <a:t>grad </a:t>
            </a:r>
          </a:p>
          <a:p>
            <a:r>
              <a:rPr lang="en-US" b="1">
                <a:solidFill>
                  <a:srgbClr val="991734"/>
                </a:solidFill>
                <a:latin typeface="Helvetica" pitchFamily="-106" charset="0"/>
              </a:rPr>
              <a:t>school</a:t>
            </a:r>
          </a:p>
        </p:txBody>
      </p:sp>
      <p:sp>
        <p:nvSpPr>
          <p:cNvPr id="331" name="Text Box 328"/>
          <p:cNvSpPr txBox="1">
            <a:spLocks noChangeArrowheads="1"/>
          </p:cNvSpPr>
          <p:nvPr/>
        </p:nvSpPr>
        <p:spPr bwMode="auto">
          <a:xfrm>
            <a:off x="7834313" y="3070225"/>
            <a:ext cx="928688" cy="822325"/>
          </a:xfrm>
          <a:prstGeom prst="rect">
            <a:avLst/>
          </a:prstGeom>
          <a:noFill/>
          <a:ln w="9525">
            <a:noFill/>
            <a:miter lim="800000"/>
            <a:headEnd/>
            <a:tailEnd/>
          </a:ln>
        </p:spPr>
        <p:txBody>
          <a:bodyPr wrap="none">
            <a:spAutoFit/>
          </a:bodyPr>
          <a:lstStyle/>
          <a:p>
            <a:r>
              <a:rPr lang="en-US" b="1">
                <a:solidFill>
                  <a:srgbClr val="1F7CFF"/>
                </a:solidFill>
                <a:latin typeface="Helvetica" pitchFamily="-106" charset="0"/>
              </a:rPr>
              <a:t>MIT</a:t>
            </a:r>
          </a:p>
          <a:p>
            <a:r>
              <a:rPr lang="en-US" b="1">
                <a:solidFill>
                  <a:srgbClr val="1F7CFF"/>
                </a:solidFill>
                <a:latin typeface="Helvetica" pitchFamily="-106" charset="0"/>
              </a:rPr>
              <a:t>ungd</a:t>
            </a:r>
            <a:endParaRPr lang="en-US" b="1">
              <a:solidFill>
                <a:srgbClr val="8F8EE4"/>
              </a:solidFill>
              <a:latin typeface="Helvetica" pitchFamily="-106" charset="0"/>
            </a:endParaRPr>
          </a:p>
        </p:txBody>
      </p:sp>
      <p:sp>
        <p:nvSpPr>
          <p:cNvPr id="332" name="Text Box 329"/>
          <p:cNvSpPr txBox="1">
            <a:spLocks noChangeArrowheads="1"/>
          </p:cNvSpPr>
          <p:nvPr/>
        </p:nvSpPr>
        <p:spPr bwMode="auto">
          <a:xfrm>
            <a:off x="1119188" y="4857750"/>
            <a:ext cx="184150" cy="457200"/>
          </a:xfrm>
          <a:prstGeom prst="rect">
            <a:avLst/>
          </a:prstGeom>
          <a:noFill/>
          <a:ln w="9525">
            <a:noFill/>
            <a:miter lim="800000"/>
            <a:headEnd/>
            <a:tailEnd/>
          </a:ln>
        </p:spPr>
        <p:txBody>
          <a:bodyPr wrap="none">
            <a:spAutoFit/>
          </a:bodyPr>
          <a:lstStyle/>
          <a:p>
            <a:pPr algn="ctr"/>
            <a:endParaRPr lang="en-US" b="1">
              <a:latin typeface="Helvetica" pitchFamily="-106" charset="0"/>
            </a:endParaRPr>
          </a:p>
        </p:txBody>
      </p:sp>
      <p:sp>
        <p:nvSpPr>
          <p:cNvPr id="333" name="Rectangle 330"/>
          <p:cNvSpPr>
            <a:spLocks noChangeArrowheads="1"/>
          </p:cNvSpPr>
          <p:nvPr/>
        </p:nvSpPr>
        <p:spPr bwMode="auto">
          <a:xfrm>
            <a:off x="7820561" y="691243"/>
            <a:ext cx="1200150" cy="457200"/>
          </a:xfrm>
          <a:prstGeom prst="rect">
            <a:avLst/>
          </a:prstGeom>
          <a:noFill/>
          <a:ln w="9525">
            <a:noFill/>
            <a:miter lim="800000"/>
            <a:headEnd/>
            <a:tailEnd/>
          </a:ln>
        </p:spPr>
        <p:txBody>
          <a:bodyPr wrap="none">
            <a:spAutoFit/>
          </a:bodyPr>
          <a:lstStyle/>
          <a:p>
            <a:r>
              <a:rPr lang="en-US" b="1" dirty="0">
                <a:solidFill>
                  <a:srgbClr val="61044A"/>
                </a:solidFill>
                <a:latin typeface="Helvetica" pitchFamily="-106" charset="0"/>
              </a:rPr>
              <a:t>did not</a:t>
            </a:r>
          </a:p>
        </p:txBody>
      </p:sp>
      <p:sp>
        <p:nvSpPr>
          <p:cNvPr id="334" name="Rectangle 331"/>
          <p:cNvSpPr>
            <a:spLocks noChangeArrowheads="1"/>
          </p:cNvSpPr>
          <p:nvPr/>
        </p:nvSpPr>
        <p:spPr bwMode="auto">
          <a:xfrm>
            <a:off x="7834313" y="1089025"/>
            <a:ext cx="1065213" cy="822325"/>
          </a:xfrm>
          <a:prstGeom prst="rect">
            <a:avLst/>
          </a:prstGeom>
          <a:noFill/>
          <a:ln w="9525">
            <a:noFill/>
            <a:miter lim="800000"/>
            <a:headEnd/>
            <a:tailEnd/>
          </a:ln>
        </p:spPr>
        <p:txBody>
          <a:bodyPr wrap="none">
            <a:spAutoFit/>
          </a:bodyPr>
          <a:lstStyle/>
          <a:p>
            <a:r>
              <a:rPr lang="en-US" b="1" dirty="0">
                <a:solidFill>
                  <a:srgbClr val="10FFE5"/>
                </a:solidFill>
                <a:latin typeface="Helvetica" pitchFamily="-106" charset="0"/>
              </a:rPr>
              <a:t>else-</a:t>
            </a:r>
          </a:p>
          <a:p>
            <a:r>
              <a:rPr lang="en-US" b="1" dirty="0">
                <a:solidFill>
                  <a:srgbClr val="10FFE5"/>
                </a:solidFill>
                <a:latin typeface="Helvetica" pitchFamily="-106" charset="0"/>
              </a:rPr>
              <a:t>where</a:t>
            </a:r>
          </a:p>
        </p:txBody>
      </p:sp>
      <p:sp>
        <p:nvSpPr>
          <p:cNvPr id="335" name="Rectangle 332"/>
          <p:cNvSpPr>
            <a:spLocks noChangeArrowheads="1"/>
          </p:cNvSpPr>
          <p:nvPr/>
        </p:nvSpPr>
        <p:spPr bwMode="auto">
          <a:xfrm>
            <a:off x="7834313" y="1851025"/>
            <a:ext cx="641350" cy="457200"/>
          </a:xfrm>
          <a:prstGeom prst="rect">
            <a:avLst/>
          </a:prstGeom>
          <a:noFill/>
          <a:ln w="9525">
            <a:noFill/>
            <a:miter lim="800000"/>
            <a:headEnd/>
            <a:tailEnd/>
          </a:ln>
        </p:spPr>
        <p:txBody>
          <a:bodyPr wrap="none">
            <a:spAutoFit/>
          </a:bodyPr>
          <a:lstStyle/>
          <a:p>
            <a:r>
              <a:rPr lang="en-US" b="1">
                <a:solidFill>
                  <a:srgbClr val="FEFF22"/>
                </a:solidFill>
                <a:latin typeface="Helvetica" pitchFamily="-106" charset="0"/>
              </a:rPr>
              <a:t>job</a:t>
            </a:r>
          </a:p>
        </p:txBody>
      </p:sp>
      <p:sp>
        <p:nvSpPr>
          <p:cNvPr id="339" name="TextBox 338"/>
          <p:cNvSpPr txBox="1"/>
          <p:nvPr/>
        </p:nvSpPr>
        <p:spPr>
          <a:xfrm>
            <a:off x="0" y="5867400"/>
            <a:ext cx="4038600" cy="523220"/>
          </a:xfrm>
          <a:prstGeom prst="rect">
            <a:avLst/>
          </a:prstGeom>
          <a:noFill/>
        </p:spPr>
        <p:txBody>
          <a:bodyPr wrap="square" rtlCol="0">
            <a:spAutoFit/>
          </a:bodyPr>
          <a:lstStyle/>
          <a:p>
            <a:r>
              <a:rPr lang="en-US" sz="1400" dirty="0" smtClean="0"/>
              <a:t>From MIT S.B. June 2004 Thesis of Kristen Wolfe, </a:t>
            </a:r>
          </a:p>
          <a:p>
            <a:r>
              <a:rPr lang="en-US" sz="1400" dirty="0" smtClean="0"/>
              <a:t>under Prof. </a:t>
            </a:r>
            <a:r>
              <a:rPr lang="en-US" sz="1400" dirty="0" err="1" smtClean="0"/>
              <a:t>Seering</a:t>
            </a:r>
            <a:r>
              <a:rPr lang="en-US" sz="1400" dirty="0" smtClean="0"/>
              <a:t> via Prof. </a:t>
            </a:r>
            <a:r>
              <a:rPr lang="en-US" sz="1400" dirty="0" err="1" smtClean="0"/>
              <a:t>Woodie</a:t>
            </a:r>
            <a:r>
              <a:rPr lang="en-US" sz="1400" dirty="0" smtClean="0"/>
              <a:t> Flowers</a:t>
            </a:r>
            <a:endParaRPr lang="en-US" sz="1400" dirty="0"/>
          </a:p>
        </p:txBody>
      </p:sp>
      <p:sp>
        <p:nvSpPr>
          <p:cNvPr id="336" name="TextBox 335"/>
          <p:cNvSpPr txBox="1"/>
          <p:nvPr/>
        </p:nvSpPr>
        <p:spPr>
          <a:xfrm>
            <a:off x="533400" y="2667000"/>
            <a:ext cx="2286000" cy="461665"/>
          </a:xfrm>
          <a:prstGeom prst="rect">
            <a:avLst/>
          </a:prstGeom>
          <a:noFill/>
          <a:ln>
            <a:solidFill>
              <a:schemeClr val="tx1"/>
            </a:solidFill>
          </a:ln>
        </p:spPr>
        <p:txBody>
          <a:bodyPr wrap="square" rtlCol="0">
            <a:spAutoFit/>
          </a:bodyPr>
          <a:lstStyle/>
          <a:p>
            <a:pPr algn="ctr"/>
            <a:r>
              <a:rPr lang="en-US" dirty="0" smtClean="0">
                <a:solidFill>
                  <a:srgbClr val="000000"/>
                </a:solidFill>
              </a:rPr>
              <a:t>ME Core</a:t>
            </a:r>
            <a:endParaRPr lang="en-US" dirty="0">
              <a:solidFill>
                <a:srgbClr val="000000"/>
              </a:solidFill>
            </a:endParaRPr>
          </a:p>
        </p:txBody>
      </p:sp>
      <p:sp>
        <p:nvSpPr>
          <p:cNvPr id="337" name="TextBox 336"/>
          <p:cNvSpPr txBox="1"/>
          <p:nvPr/>
        </p:nvSpPr>
        <p:spPr>
          <a:xfrm>
            <a:off x="3276600" y="2667000"/>
            <a:ext cx="2438400" cy="461665"/>
          </a:xfrm>
          <a:prstGeom prst="rect">
            <a:avLst/>
          </a:prstGeom>
          <a:noFill/>
          <a:ln>
            <a:solidFill>
              <a:schemeClr val="tx1"/>
            </a:solidFill>
          </a:ln>
        </p:spPr>
        <p:txBody>
          <a:bodyPr wrap="square" rtlCol="0">
            <a:spAutoFit/>
          </a:bodyPr>
          <a:lstStyle/>
          <a:p>
            <a:pPr algn="ctr"/>
            <a:r>
              <a:rPr lang="en-US" dirty="0" smtClean="0">
                <a:solidFill>
                  <a:srgbClr val="000000"/>
                </a:solidFill>
              </a:rPr>
              <a:t>Professional skills</a:t>
            </a:r>
            <a:endParaRPr lang="en-US" dirty="0">
              <a:solidFill>
                <a:srgbClr val="000000"/>
              </a:solidFill>
            </a:endParaRPr>
          </a:p>
        </p:txBody>
      </p:sp>
      <p:sp>
        <p:nvSpPr>
          <p:cNvPr id="338" name="TextBox 337"/>
          <p:cNvSpPr txBox="1"/>
          <p:nvPr/>
        </p:nvSpPr>
        <p:spPr>
          <a:xfrm>
            <a:off x="6248400" y="2362200"/>
            <a:ext cx="1371600" cy="830997"/>
          </a:xfrm>
          <a:prstGeom prst="rect">
            <a:avLst/>
          </a:prstGeom>
          <a:noFill/>
          <a:ln>
            <a:solidFill>
              <a:schemeClr val="tx1"/>
            </a:solidFill>
          </a:ln>
        </p:spPr>
        <p:txBody>
          <a:bodyPr wrap="square" rtlCol="0">
            <a:spAutoFit/>
          </a:bodyPr>
          <a:lstStyle/>
          <a:p>
            <a:pPr algn="ctr"/>
            <a:r>
              <a:rPr lang="en-US" dirty="0" smtClean="0">
                <a:solidFill>
                  <a:srgbClr val="000000"/>
                </a:solidFill>
              </a:rPr>
              <a:t>How &amp; Why</a:t>
            </a:r>
            <a:endParaRPr lang="en-US" dirty="0">
              <a:solidFill>
                <a:srgbClr val="000000"/>
              </a:solidFill>
            </a:endParaRPr>
          </a:p>
        </p:txBody>
      </p:sp>
      <p:pic>
        <p:nvPicPr>
          <p:cNvPr id="340" name="Picture 2" descr="Sci"/>
          <p:cNvPicPr>
            <a:picLocks noChangeAspect="1" noChangeArrowheads="1"/>
          </p:cNvPicPr>
          <p:nvPr/>
        </p:nvPicPr>
        <p:blipFill>
          <a:blip r:embed="rId2" cstate="print"/>
          <a:srcRect/>
          <a:stretch>
            <a:fillRect/>
          </a:stretch>
        </p:blipFill>
        <p:spPr bwMode="auto">
          <a:xfrm>
            <a:off x="6065837" y="6599237"/>
            <a:ext cx="3078163" cy="258763"/>
          </a:xfrm>
          <a:prstGeom prst="rect">
            <a:avLst/>
          </a:prstGeom>
          <a:noFill/>
          <a:ln w="9525">
            <a:noFill/>
            <a:miter lim="800000"/>
            <a:headEnd/>
            <a:tailEnd/>
          </a:ln>
        </p:spPr>
      </p:pic>
    </p:spTree>
    <p:extLst>
      <p:ext uri="{BB962C8B-B14F-4D97-AF65-F5344CB8AC3E}">
        <p14:creationId xmlns:p14="http://schemas.microsoft.com/office/powerpoint/2010/main" val="277535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p:bldP spid="331" grpId="0"/>
      <p:bldP spid="333" grpId="0"/>
      <p:bldP spid="334" grpId="0"/>
      <p:bldP spid="33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Is Industry Really a "Nontraditional" Career?  by Jeffrey Hunt, Boeing </a:t>
            </a:r>
            <a:r>
              <a:rPr lang="en-US" sz="2400" dirty="0" smtClean="0"/>
              <a:t>Corporation</a:t>
            </a:r>
            <a:endParaRPr lang="en-US" sz="2400" dirty="0"/>
          </a:p>
        </p:txBody>
      </p:sp>
      <p:sp>
        <p:nvSpPr>
          <p:cNvPr id="3" name="Content Placeholder 2"/>
          <p:cNvSpPr>
            <a:spLocks noGrp="1"/>
          </p:cNvSpPr>
          <p:nvPr>
            <p:ph idx="1"/>
          </p:nvPr>
        </p:nvSpPr>
        <p:spPr>
          <a:xfrm>
            <a:off x="609600" y="1143000"/>
            <a:ext cx="7848600" cy="4114800"/>
          </a:xfrm>
        </p:spPr>
        <p:txBody>
          <a:bodyPr/>
          <a:lstStyle/>
          <a:p>
            <a:r>
              <a:rPr lang="en-US" sz="2000" dirty="0"/>
              <a:t>Physicists cannot do</a:t>
            </a:r>
            <a:r>
              <a:rPr lang="en-US" sz="2000" dirty="0" smtClean="0"/>
              <a:t>:</a:t>
            </a:r>
          </a:p>
          <a:p>
            <a:pPr lvl="1"/>
            <a:r>
              <a:rPr lang="en-US" sz="2000" b="1" dirty="0" smtClean="0"/>
              <a:t>electrical </a:t>
            </a:r>
            <a:r>
              <a:rPr lang="en-US" sz="2000" b="1" dirty="0"/>
              <a:t>engineering as well as electrical engineers.</a:t>
            </a:r>
          </a:p>
          <a:p>
            <a:pPr lvl="1"/>
            <a:r>
              <a:rPr lang="en-US" sz="2000" b="1" dirty="0"/>
              <a:t>chemical engineering as well as chemical engineers.</a:t>
            </a:r>
          </a:p>
          <a:p>
            <a:pPr lvl="1"/>
            <a:r>
              <a:rPr lang="en-US" sz="2000" b="1" dirty="0"/>
              <a:t>software engineering as well as software engineers.</a:t>
            </a:r>
          </a:p>
          <a:p>
            <a:pPr lvl="1"/>
            <a:r>
              <a:rPr lang="en-US" sz="2000" b="1" dirty="0"/>
              <a:t>mechanical engineering as well as mechanical engineers.</a:t>
            </a:r>
          </a:p>
          <a:p>
            <a:pPr lvl="1"/>
            <a:r>
              <a:rPr lang="en-US" sz="2000" b="1" dirty="0"/>
              <a:t>optical engineering as well as optical </a:t>
            </a:r>
            <a:r>
              <a:rPr lang="en-US" sz="2000" b="1" dirty="0" smtClean="0"/>
              <a:t>engineers</a:t>
            </a:r>
            <a:r>
              <a:rPr lang="en-US" sz="2000" b="1" dirty="0"/>
              <a:t>.</a:t>
            </a:r>
          </a:p>
          <a:p>
            <a:r>
              <a:rPr lang="en-US" sz="2000" dirty="0" smtClean="0"/>
              <a:t>Given </a:t>
            </a:r>
            <a:r>
              <a:rPr lang="en-US" sz="2000" dirty="0"/>
              <a:t>these facts, why would anyone want to hire a physicist? </a:t>
            </a:r>
            <a:endParaRPr lang="en-US" sz="2000" dirty="0" smtClean="0"/>
          </a:p>
          <a:p>
            <a:r>
              <a:rPr lang="en-US" sz="2000" dirty="0" smtClean="0"/>
              <a:t>The </a:t>
            </a:r>
            <a:r>
              <a:rPr lang="en-US" sz="2000" dirty="0"/>
              <a:t>answer: Physicists can do 80% as well as the experts on all these tasks, whereas each of the experts' abilities goes quickly to zero once outside their disciplines. </a:t>
            </a:r>
          </a:p>
        </p:txBody>
      </p:sp>
      <p:sp>
        <p:nvSpPr>
          <p:cNvPr id="4" name="Slide Number Placeholder 3"/>
          <p:cNvSpPr>
            <a:spLocks noGrp="1"/>
          </p:cNvSpPr>
          <p:nvPr>
            <p:ph type="sldNum" sz="quarter" idx="11"/>
          </p:nvPr>
        </p:nvSpPr>
        <p:spPr/>
        <p:txBody>
          <a:bodyPr/>
          <a:lstStyle/>
          <a:p>
            <a:fld id="{24F7F4F4-E79B-43A2-9379-07F4DFBFFA36}" type="slidenum">
              <a:rPr lang="en-US" smtClean="0"/>
              <a:pPr/>
              <a:t>61</a:t>
            </a:fld>
            <a:endParaRPr lang="en-US" dirty="0"/>
          </a:p>
        </p:txBody>
      </p:sp>
      <p:sp>
        <p:nvSpPr>
          <p:cNvPr id="5" name="TextBox 4"/>
          <p:cNvSpPr txBox="1"/>
          <p:nvPr/>
        </p:nvSpPr>
        <p:spPr>
          <a:xfrm>
            <a:off x="152400" y="5727398"/>
            <a:ext cx="8763000" cy="400110"/>
          </a:xfrm>
          <a:prstGeom prst="rect">
            <a:avLst/>
          </a:prstGeom>
          <a:noFill/>
        </p:spPr>
        <p:txBody>
          <a:bodyPr wrap="square" rtlCol="0">
            <a:spAutoFit/>
          </a:bodyPr>
          <a:lstStyle/>
          <a:p>
            <a:r>
              <a:rPr lang="en-US" sz="2000" dirty="0">
                <a:latin typeface="+mn-lt"/>
              </a:rPr>
              <a:t>http://www.aps.org/units/fiap/newsletters/201311/nontraditional.cfm</a:t>
            </a:r>
          </a:p>
        </p:txBody>
      </p:sp>
    </p:spTree>
    <p:extLst>
      <p:ext uri="{BB962C8B-B14F-4D97-AF65-F5344CB8AC3E}">
        <p14:creationId xmlns:p14="http://schemas.microsoft.com/office/powerpoint/2010/main" val="32457095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Is Industry Really a "Nontraditional" Career?  by Jeffrey Hunt, Boeing Corporation</a:t>
            </a:r>
            <a:endParaRPr lang="en-US" dirty="0"/>
          </a:p>
        </p:txBody>
      </p:sp>
      <p:sp>
        <p:nvSpPr>
          <p:cNvPr id="3" name="Content Placeholder 2"/>
          <p:cNvSpPr>
            <a:spLocks noGrp="1"/>
          </p:cNvSpPr>
          <p:nvPr>
            <p:ph idx="1"/>
          </p:nvPr>
        </p:nvSpPr>
        <p:spPr>
          <a:xfrm>
            <a:off x="609600" y="1295400"/>
            <a:ext cx="7848600" cy="4724400"/>
          </a:xfrm>
        </p:spPr>
        <p:txBody>
          <a:bodyPr/>
          <a:lstStyle/>
          <a:p>
            <a:r>
              <a:rPr lang="en-US" sz="2000" dirty="0" smtClean="0"/>
              <a:t>industrial </a:t>
            </a:r>
            <a:r>
              <a:rPr lang="en-US" sz="2000" dirty="0"/>
              <a:t>physicists </a:t>
            </a:r>
            <a:r>
              <a:rPr lang="en-US" sz="2000" dirty="0" smtClean="0"/>
              <a:t> [are] paid </a:t>
            </a:r>
            <a:r>
              <a:rPr lang="en-US" sz="2000" dirty="0"/>
              <a:t>to come up with new ideas and adaptations on a daily </a:t>
            </a:r>
            <a:r>
              <a:rPr lang="en-US" sz="2000" dirty="0" smtClean="0"/>
              <a:t>basis</a:t>
            </a:r>
          </a:p>
          <a:p>
            <a:r>
              <a:rPr lang="en-US" sz="2000" dirty="0" smtClean="0"/>
              <a:t>… </a:t>
            </a:r>
            <a:r>
              <a:rPr lang="en-US" sz="2000" dirty="0" smtClean="0">
                <a:solidFill>
                  <a:srgbClr val="0070C0"/>
                </a:solidFill>
              </a:rPr>
              <a:t>you </a:t>
            </a:r>
            <a:r>
              <a:rPr lang="en-US" sz="2000" dirty="0">
                <a:solidFill>
                  <a:srgbClr val="0070C0"/>
                </a:solidFill>
              </a:rPr>
              <a:t>should be able to come into a scenario that you don't understand at all, get the background under your belt and be able to start to contribute </a:t>
            </a:r>
            <a:r>
              <a:rPr lang="en-US" sz="2000" dirty="0" smtClean="0">
                <a:solidFill>
                  <a:srgbClr val="0070C0"/>
                </a:solidFill>
              </a:rPr>
              <a:t>quickly</a:t>
            </a:r>
            <a:endParaRPr lang="en-US" sz="2000" dirty="0">
              <a:solidFill>
                <a:srgbClr val="0070C0"/>
              </a:solidFill>
            </a:endParaRPr>
          </a:p>
          <a:p>
            <a:r>
              <a:rPr lang="en-US" sz="2000" dirty="0"/>
              <a:t>That is what a PhD in physics is about. It is not about whether you're an expert within some given area of specialization. This is the message that we really should be sending to faculty who are training students</a:t>
            </a:r>
            <a:r>
              <a:rPr lang="en-US" sz="2000" dirty="0" smtClean="0"/>
              <a:t>.</a:t>
            </a:r>
            <a:endParaRPr lang="en-US" sz="20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62</a:t>
            </a:fld>
            <a:endParaRPr lang="en-US" dirty="0"/>
          </a:p>
        </p:txBody>
      </p:sp>
    </p:spTree>
    <p:extLst>
      <p:ext uri="{BB962C8B-B14F-4D97-AF65-F5344CB8AC3E}">
        <p14:creationId xmlns:p14="http://schemas.microsoft.com/office/powerpoint/2010/main" val="10552505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 Fiske – Useful skills</a:t>
            </a:r>
            <a:endParaRPr lang="en-US" dirty="0"/>
          </a:p>
        </p:txBody>
      </p:sp>
      <p:sp>
        <p:nvSpPr>
          <p:cNvPr id="3" name="Content Placeholder 2"/>
          <p:cNvSpPr>
            <a:spLocks noGrp="1"/>
          </p:cNvSpPr>
          <p:nvPr>
            <p:ph idx="1"/>
          </p:nvPr>
        </p:nvSpPr>
        <p:spPr>
          <a:xfrm>
            <a:off x="533400" y="1143000"/>
            <a:ext cx="7848600" cy="3276600"/>
          </a:xfrm>
        </p:spPr>
        <p:txBody>
          <a:bodyPr/>
          <a:lstStyle/>
          <a:p>
            <a:r>
              <a:rPr lang="en-US" sz="2000" dirty="0"/>
              <a:t>“Of the many skills you developed while in graduate school, which </a:t>
            </a:r>
            <a:r>
              <a:rPr lang="en-US" sz="2000" dirty="0" smtClean="0"/>
              <a:t>ones </a:t>
            </a:r>
            <a:r>
              <a:rPr lang="en-US" sz="2000" dirty="0"/>
              <a:t>are the most valuable to you now?” </a:t>
            </a:r>
          </a:p>
          <a:p>
            <a:pPr lvl="1"/>
            <a:r>
              <a:rPr lang="en-US" sz="2000" dirty="0" smtClean="0"/>
              <a:t>Learning </a:t>
            </a:r>
            <a:r>
              <a:rPr lang="en-US" sz="2000" dirty="0"/>
              <a:t>to seek out problems and solutions </a:t>
            </a:r>
          </a:p>
          <a:p>
            <a:pPr lvl="1"/>
            <a:r>
              <a:rPr lang="en-US" sz="2000" dirty="0" smtClean="0"/>
              <a:t>Ability </a:t>
            </a:r>
            <a:r>
              <a:rPr lang="en-US" sz="2000" dirty="0"/>
              <a:t>to create </a:t>
            </a:r>
          </a:p>
          <a:p>
            <a:pPr lvl="1"/>
            <a:r>
              <a:rPr lang="en-US" sz="2000" dirty="0"/>
              <a:t>Ability to work productively with difficult people </a:t>
            </a:r>
          </a:p>
          <a:p>
            <a:pPr lvl="1"/>
            <a:r>
              <a:rPr lang="en-US" sz="2000" b="1" i="1" dirty="0" smtClean="0">
                <a:solidFill>
                  <a:srgbClr val="0070C0"/>
                </a:solidFill>
              </a:rPr>
              <a:t>The </a:t>
            </a:r>
            <a:r>
              <a:rPr lang="en-US" sz="2000" b="1" i="1" dirty="0">
                <a:solidFill>
                  <a:srgbClr val="0070C0"/>
                </a:solidFill>
              </a:rPr>
              <a:t>ability and courage to start something even if you don’t </a:t>
            </a:r>
            <a:r>
              <a:rPr lang="en-US" sz="2000" b="1" i="1" dirty="0" smtClean="0">
                <a:solidFill>
                  <a:srgbClr val="0070C0"/>
                </a:solidFill>
              </a:rPr>
              <a:t>know </a:t>
            </a:r>
            <a:r>
              <a:rPr lang="en-US" sz="2000" b="1" i="1" dirty="0">
                <a:solidFill>
                  <a:srgbClr val="0070C0"/>
                </a:solidFill>
              </a:rPr>
              <a:t>how yet </a:t>
            </a:r>
          </a:p>
        </p:txBody>
      </p:sp>
      <p:sp>
        <p:nvSpPr>
          <p:cNvPr id="4" name="Slide Number Placeholder 3"/>
          <p:cNvSpPr>
            <a:spLocks noGrp="1"/>
          </p:cNvSpPr>
          <p:nvPr>
            <p:ph type="sldNum" sz="quarter" idx="11"/>
          </p:nvPr>
        </p:nvSpPr>
        <p:spPr/>
        <p:txBody>
          <a:bodyPr/>
          <a:lstStyle/>
          <a:p>
            <a:fld id="{24F7F4F4-E79B-43A2-9379-07F4DFBFFA36}" type="slidenum">
              <a:rPr lang="en-US" smtClean="0"/>
              <a:pPr/>
              <a:t>63</a:t>
            </a:fld>
            <a:endParaRPr lang="en-US" dirty="0"/>
          </a:p>
        </p:txBody>
      </p:sp>
      <p:sp>
        <p:nvSpPr>
          <p:cNvPr id="5" name="Rectangle 4"/>
          <p:cNvSpPr/>
          <p:nvPr/>
        </p:nvSpPr>
        <p:spPr>
          <a:xfrm>
            <a:off x="258170" y="5410200"/>
            <a:ext cx="8534400" cy="830997"/>
          </a:xfrm>
          <a:prstGeom prst="rect">
            <a:avLst/>
          </a:prstGeom>
        </p:spPr>
        <p:txBody>
          <a:bodyPr wrap="square">
            <a:spAutoFit/>
          </a:bodyPr>
          <a:lstStyle/>
          <a:p>
            <a:r>
              <a:rPr lang="en-US" dirty="0"/>
              <a:t>http://vspa.berkeley.edu/sites/vspa_space/files/shared/doc/Put_Your_Science_to_Work.pdf</a:t>
            </a:r>
          </a:p>
        </p:txBody>
      </p:sp>
    </p:spTree>
    <p:extLst>
      <p:ext uri="{BB962C8B-B14F-4D97-AF65-F5344CB8AC3E}">
        <p14:creationId xmlns:p14="http://schemas.microsoft.com/office/powerpoint/2010/main" val="21379504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 Fiske – Job Hunting</a:t>
            </a:r>
            <a:endParaRPr lang="en-US" dirty="0"/>
          </a:p>
        </p:txBody>
      </p:sp>
      <p:sp>
        <p:nvSpPr>
          <p:cNvPr id="3" name="Content Placeholder 2"/>
          <p:cNvSpPr>
            <a:spLocks noGrp="1"/>
          </p:cNvSpPr>
          <p:nvPr>
            <p:ph idx="1"/>
          </p:nvPr>
        </p:nvSpPr>
        <p:spPr>
          <a:xfrm>
            <a:off x="533400" y="1219200"/>
            <a:ext cx="8077200" cy="4495800"/>
          </a:xfrm>
        </p:spPr>
        <p:txBody>
          <a:bodyPr/>
          <a:lstStyle/>
          <a:p>
            <a:r>
              <a:rPr lang="en-US" sz="2000" dirty="0"/>
              <a:t>Job hunting in the new century involves personal connections, </a:t>
            </a:r>
            <a:r>
              <a:rPr lang="en-US" sz="2000" dirty="0" smtClean="0"/>
              <a:t>chance </a:t>
            </a:r>
            <a:r>
              <a:rPr lang="en-US" sz="2000" dirty="0"/>
              <a:t>encounters, and random </a:t>
            </a:r>
            <a:r>
              <a:rPr lang="en-US" sz="2000" dirty="0" smtClean="0"/>
              <a:t>opportunities</a:t>
            </a:r>
            <a:endParaRPr lang="en-US" sz="2000" dirty="0"/>
          </a:p>
          <a:p>
            <a:r>
              <a:rPr lang="en-US" sz="2000" dirty="0" smtClean="0"/>
              <a:t>The </a:t>
            </a:r>
            <a:r>
              <a:rPr lang="en-US" sz="2000" dirty="0"/>
              <a:t>more people you know, the greater your "job cross </a:t>
            </a:r>
            <a:r>
              <a:rPr lang="en-US" sz="2000" dirty="0" smtClean="0"/>
              <a:t>section" </a:t>
            </a:r>
            <a:endParaRPr lang="en-US" sz="2000" dirty="0"/>
          </a:p>
          <a:p>
            <a:r>
              <a:rPr lang="en-US" sz="2000" dirty="0" smtClean="0"/>
              <a:t>Thinking </a:t>
            </a:r>
            <a:r>
              <a:rPr lang="en-US" sz="2000" dirty="0"/>
              <a:t>about finding a job is stressful, demoralizing and </a:t>
            </a:r>
            <a:r>
              <a:rPr lang="en-US" sz="2000" dirty="0" smtClean="0"/>
              <a:t>produces </a:t>
            </a:r>
            <a:r>
              <a:rPr lang="en-US" sz="2000" dirty="0"/>
              <a:t>anxiety. Actually doing something about finding a </a:t>
            </a:r>
            <a:r>
              <a:rPr lang="en-US" sz="2000" dirty="0" smtClean="0"/>
              <a:t>job </a:t>
            </a:r>
            <a:r>
              <a:rPr lang="en-US" sz="2000" dirty="0"/>
              <a:t>is liberating, empowering and </a:t>
            </a:r>
            <a:r>
              <a:rPr lang="en-US" sz="2000" dirty="0" smtClean="0"/>
              <a:t>fun </a:t>
            </a:r>
            <a:endParaRPr lang="en-US" sz="2000" dirty="0"/>
          </a:p>
          <a:p>
            <a:r>
              <a:rPr lang="en-US" sz="2000" dirty="0" smtClean="0"/>
              <a:t>You </a:t>
            </a:r>
            <a:r>
              <a:rPr lang="en-US" sz="2000" dirty="0"/>
              <a:t>can serve science, your community, and your country in many </a:t>
            </a:r>
            <a:r>
              <a:rPr lang="en-US" sz="2000" dirty="0" smtClean="0"/>
              <a:t> different </a:t>
            </a:r>
            <a:r>
              <a:rPr lang="en-US" sz="2000" dirty="0"/>
              <a:t>environments - don’t be afraid to consider a non-traditional </a:t>
            </a:r>
            <a:r>
              <a:rPr lang="en-US" sz="2000" dirty="0" smtClean="0"/>
              <a:t> career </a:t>
            </a:r>
            <a:r>
              <a:rPr lang="en-US" sz="2000" dirty="0"/>
              <a:t>path just because it is unfamiliar to you, your advisor, your </a:t>
            </a:r>
            <a:r>
              <a:rPr lang="en-US" sz="2000" dirty="0" smtClean="0"/>
              <a:t> </a:t>
            </a:r>
            <a:r>
              <a:rPr lang="en-US" sz="2000" dirty="0"/>
              <a:t>department or your </a:t>
            </a:r>
            <a:r>
              <a:rPr lang="en-US" sz="2000" dirty="0" smtClean="0"/>
              <a:t>family </a:t>
            </a:r>
            <a:endParaRPr lang="en-US" sz="20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64</a:t>
            </a:fld>
            <a:endParaRPr lang="en-US" dirty="0"/>
          </a:p>
        </p:txBody>
      </p:sp>
    </p:spTree>
    <p:extLst>
      <p:ext uri="{BB962C8B-B14F-4D97-AF65-F5344CB8AC3E}">
        <p14:creationId xmlns:p14="http://schemas.microsoft.com/office/powerpoint/2010/main" val="1398952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hired and having a long career</a:t>
            </a:r>
            <a:endParaRPr lang="en-US" dirty="0"/>
          </a:p>
        </p:txBody>
      </p:sp>
      <p:sp>
        <p:nvSpPr>
          <p:cNvPr id="3" name="Content Placeholder 2"/>
          <p:cNvSpPr>
            <a:spLocks noGrp="1"/>
          </p:cNvSpPr>
          <p:nvPr>
            <p:ph idx="1"/>
          </p:nvPr>
        </p:nvSpPr>
        <p:spPr>
          <a:xfrm>
            <a:off x="381000" y="1219200"/>
            <a:ext cx="7848600" cy="4495800"/>
          </a:xfrm>
        </p:spPr>
        <p:txBody>
          <a:bodyPr/>
          <a:lstStyle/>
          <a:p>
            <a:r>
              <a:rPr lang="en-US" sz="2000" dirty="0" smtClean="0"/>
              <a:t>“… you need to be very good at whatever you are hired to do.  One aspect of communication is to let your colleagues know that you are being productive.”</a:t>
            </a:r>
          </a:p>
          <a:p>
            <a:r>
              <a:rPr lang="en-US" sz="2000" dirty="0" smtClean="0"/>
              <a:t> “Being good at what you are hired to do will help you keep your job today.  Constantly learning and growing in your abilities will help you remain competent tomorrow.  Taking on project management responsibilities will broaden your experience and build your reputation and network of contacts.  What you learn in the process will keep you employable, not to mention being more valuable to your company.”</a:t>
            </a:r>
          </a:p>
          <a:p>
            <a:endParaRPr lang="en-US" sz="2000" dirty="0" smtClean="0"/>
          </a:p>
          <a:p>
            <a:pPr algn="ctr">
              <a:buNone/>
            </a:pPr>
            <a:r>
              <a:rPr lang="en-US" sz="2000" b="0" dirty="0" smtClean="0"/>
              <a:t>Milton Chang in the Business Forum feature of Laser Focus World magazine, October 2009, p.33.</a:t>
            </a:r>
          </a:p>
        </p:txBody>
      </p:sp>
      <p:sp>
        <p:nvSpPr>
          <p:cNvPr id="4" name="Slide Number Placeholder 3"/>
          <p:cNvSpPr>
            <a:spLocks noGrp="1"/>
          </p:cNvSpPr>
          <p:nvPr>
            <p:ph type="sldNum" sz="quarter" idx="11"/>
          </p:nvPr>
        </p:nvSpPr>
        <p:spPr/>
        <p:txBody>
          <a:bodyPr/>
          <a:lstStyle/>
          <a:p>
            <a:fld id="{24F7F4F4-E79B-43A2-9379-07F4DFBFFA36}" type="slidenum">
              <a:rPr lang="en-US" smtClean="0"/>
              <a:pPr/>
              <a:t>65</a:t>
            </a:fld>
            <a:endParaRPr lang="en-US" dirty="0"/>
          </a:p>
        </p:txBody>
      </p:sp>
    </p:spTree>
    <p:extLst>
      <p:ext uri="{BB962C8B-B14F-4D97-AF65-F5344CB8AC3E}">
        <p14:creationId xmlns:p14="http://schemas.microsoft.com/office/powerpoint/2010/main" val="4497306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perspective</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66</a:t>
            </a:fld>
            <a:endParaRPr lang="en-US" dirty="0"/>
          </a:p>
        </p:txBody>
      </p:sp>
      <p:sp>
        <p:nvSpPr>
          <p:cNvPr id="3" name="Rectangle 2"/>
          <p:cNvSpPr/>
          <p:nvPr/>
        </p:nvSpPr>
        <p:spPr>
          <a:xfrm>
            <a:off x="304800" y="2644170"/>
            <a:ext cx="8458200" cy="830997"/>
          </a:xfrm>
          <a:prstGeom prst="rect">
            <a:avLst/>
          </a:prstGeom>
        </p:spPr>
        <p:txBody>
          <a:bodyPr wrap="square">
            <a:spAutoFit/>
          </a:bodyPr>
          <a:lstStyle/>
          <a:p>
            <a:r>
              <a:rPr lang="en-US" b="1" dirty="0" smtClean="0"/>
              <a:t>Preparing Physics Graduate Students for Careers in Industry</a:t>
            </a:r>
          </a:p>
          <a:p>
            <a:r>
              <a:rPr lang="en-US" dirty="0" smtClean="0"/>
              <a:t>APS </a:t>
            </a:r>
            <a:r>
              <a:rPr lang="en-US" dirty="0"/>
              <a:t>Forum on Education Newsletter, Spring </a:t>
            </a:r>
            <a:r>
              <a:rPr lang="en-US" dirty="0" smtClean="0"/>
              <a:t>2013</a:t>
            </a:r>
            <a:endParaRPr lang="en-US" dirty="0"/>
          </a:p>
        </p:txBody>
      </p:sp>
    </p:spTree>
    <p:extLst>
      <p:ext uri="{BB962C8B-B14F-4D97-AF65-F5344CB8AC3E}">
        <p14:creationId xmlns:p14="http://schemas.microsoft.com/office/powerpoint/2010/main" val="2543384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PhD Physicist: View from Graduate School</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67</a:t>
            </a:fld>
            <a:endParaRPr lang="en-US" dirty="0"/>
          </a:p>
        </p:txBody>
      </p:sp>
      <p:sp>
        <p:nvSpPr>
          <p:cNvPr id="5" name="Oval 4"/>
          <p:cNvSpPr/>
          <p:nvPr/>
        </p:nvSpPr>
        <p:spPr>
          <a:xfrm>
            <a:off x="3581400" y="1923803"/>
            <a:ext cx="2362200" cy="2362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76700" y="3581400"/>
            <a:ext cx="1371600" cy="461665"/>
          </a:xfrm>
          <a:prstGeom prst="rect">
            <a:avLst/>
          </a:prstGeom>
          <a:noFill/>
        </p:spPr>
        <p:txBody>
          <a:bodyPr wrap="square" rtlCol="0">
            <a:spAutoFit/>
          </a:bodyPr>
          <a:lstStyle/>
          <a:p>
            <a:r>
              <a:rPr lang="en-US" dirty="0" smtClean="0"/>
              <a:t>Physics</a:t>
            </a:r>
            <a:endParaRPr lang="en-US" dirty="0"/>
          </a:p>
        </p:txBody>
      </p:sp>
      <p:sp>
        <p:nvSpPr>
          <p:cNvPr id="7" name="Oval 6"/>
          <p:cNvSpPr/>
          <p:nvPr/>
        </p:nvSpPr>
        <p:spPr>
          <a:xfrm>
            <a:off x="3771900" y="2495303"/>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71900" y="2743200"/>
            <a:ext cx="685800" cy="369332"/>
          </a:xfrm>
          <a:prstGeom prst="rect">
            <a:avLst/>
          </a:prstGeom>
          <a:noFill/>
        </p:spPr>
        <p:txBody>
          <a:bodyPr wrap="square" rtlCol="0">
            <a:spAutoFit/>
          </a:bodyPr>
          <a:lstStyle/>
          <a:p>
            <a:r>
              <a:rPr lang="en-US" sz="1800" dirty="0" smtClean="0"/>
              <a:t>Field</a:t>
            </a:r>
            <a:endParaRPr lang="en-US" sz="1800" dirty="0"/>
          </a:p>
        </p:txBody>
      </p:sp>
      <p:sp>
        <p:nvSpPr>
          <p:cNvPr id="9" name="Oval 8"/>
          <p:cNvSpPr/>
          <p:nvPr/>
        </p:nvSpPr>
        <p:spPr>
          <a:xfrm>
            <a:off x="4059629" y="2676154"/>
            <a:ext cx="1143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4198998" y="2460091"/>
            <a:ext cx="305132" cy="1975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33076" y="2275425"/>
            <a:ext cx="915224" cy="369332"/>
          </a:xfrm>
          <a:prstGeom prst="rect">
            <a:avLst/>
          </a:prstGeom>
          <a:noFill/>
        </p:spPr>
        <p:txBody>
          <a:bodyPr wrap="square" rtlCol="0">
            <a:spAutoFit/>
          </a:bodyPr>
          <a:lstStyle/>
          <a:p>
            <a:r>
              <a:rPr lang="en-US" sz="1800" dirty="0" smtClean="0"/>
              <a:t>Thesis</a:t>
            </a:r>
            <a:endParaRPr lang="en-US" sz="1800" dirty="0"/>
          </a:p>
        </p:txBody>
      </p:sp>
    </p:spTree>
    <p:extLst>
      <p:ext uri="{BB962C8B-B14F-4D97-AF65-F5344CB8AC3E}">
        <p14:creationId xmlns:p14="http://schemas.microsoft.com/office/powerpoint/2010/main" val="36002898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PhD Physicist: View from Industry</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68</a:t>
            </a:fld>
            <a:endParaRPr lang="en-US" dirty="0"/>
          </a:p>
        </p:txBody>
      </p:sp>
      <p:sp>
        <p:nvSpPr>
          <p:cNvPr id="5" name="Oval 4"/>
          <p:cNvSpPr/>
          <p:nvPr/>
        </p:nvSpPr>
        <p:spPr>
          <a:xfrm>
            <a:off x="3200400" y="2275425"/>
            <a:ext cx="2362200" cy="2362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95700" y="3933022"/>
            <a:ext cx="1371600" cy="461665"/>
          </a:xfrm>
          <a:prstGeom prst="rect">
            <a:avLst/>
          </a:prstGeom>
          <a:noFill/>
        </p:spPr>
        <p:txBody>
          <a:bodyPr wrap="square" rtlCol="0">
            <a:spAutoFit/>
          </a:bodyPr>
          <a:lstStyle/>
          <a:p>
            <a:r>
              <a:rPr lang="en-US" dirty="0" smtClean="0"/>
              <a:t>Physics</a:t>
            </a:r>
            <a:endParaRPr lang="en-US" dirty="0"/>
          </a:p>
        </p:txBody>
      </p:sp>
      <p:sp>
        <p:nvSpPr>
          <p:cNvPr id="7" name="Oval 6"/>
          <p:cNvSpPr/>
          <p:nvPr/>
        </p:nvSpPr>
        <p:spPr>
          <a:xfrm>
            <a:off x="3390900" y="2846925"/>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81152" y="1848972"/>
            <a:ext cx="1066800" cy="646331"/>
          </a:xfrm>
          <a:prstGeom prst="rect">
            <a:avLst/>
          </a:prstGeom>
          <a:noFill/>
        </p:spPr>
        <p:txBody>
          <a:bodyPr wrap="square" rtlCol="0">
            <a:spAutoFit/>
          </a:bodyPr>
          <a:lstStyle/>
          <a:p>
            <a:r>
              <a:rPr lang="en-US" sz="1800" dirty="0" smtClean="0"/>
              <a:t>Engineering</a:t>
            </a:r>
            <a:endParaRPr lang="en-US" sz="1800" dirty="0"/>
          </a:p>
        </p:txBody>
      </p:sp>
      <p:sp>
        <p:nvSpPr>
          <p:cNvPr id="13" name="Oval 12"/>
          <p:cNvSpPr/>
          <p:nvPr/>
        </p:nvSpPr>
        <p:spPr>
          <a:xfrm>
            <a:off x="2057401" y="1665824"/>
            <a:ext cx="1066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90900" y="3043292"/>
            <a:ext cx="685800" cy="369332"/>
          </a:xfrm>
          <a:prstGeom prst="rect">
            <a:avLst/>
          </a:prstGeom>
          <a:noFill/>
        </p:spPr>
        <p:txBody>
          <a:bodyPr wrap="square" rtlCol="0">
            <a:spAutoFit/>
          </a:bodyPr>
          <a:lstStyle/>
          <a:p>
            <a:r>
              <a:rPr lang="en-US" sz="1800" dirty="0" smtClean="0"/>
              <a:t>Field</a:t>
            </a:r>
            <a:endParaRPr lang="en-US" sz="1800" dirty="0"/>
          </a:p>
        </p:txBody>
      </p:sp>
      <p:sp>
        <p:nvSpPr>
          <p:cNvPr id="15" name="Oval 14"/>
          <p:cNvSpPr/>
          <p:nvPr/>
        </p:nvSpPr>
        <p:spPr>
          <a:xfrm>
            <a:off x="1295400" y="2863334"/>
            <a:ext cx="1066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295400" y="3073568"/>
            <a:ext cx="1066800" cy="646331"/>
          </a:xfrm>
          <a:prstGeom prst="rect">
            <a:avLst/>
          </a:prstGeom>
          <a:noFill/>
        </p:spPr>
        <p:txBody>
          <a:bodyPr wrap="square" rtlCol="0">
            <a:spAutoFit/>
          </a:bodyPr>
          <a:lstStyle/>
          <a:p>
            <a:r>
              <a:rPr lang="en-US" sz="1800" dirty="0" smtClean="0"/>
              <a:t>Manufacturing</a:t>
            </a:r>
            <a:endParaRPr lang="en-US" sz="1800" dirty="0"/>
          </a:p>
        </p:txBody>
      </p:sp>
      <p:sp>
        <p:nvSpPr>
          <p:cNvPr id="17" name="Oval 16"/>
          <p:cNvSpPr/>
          <p:nvPr/>
        </p:nvSpPr>
        <p:spPr>
          <a:xfrm>
            <a:off x="1524001" y="4191000"/>
            <a:ext cx="1066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4001" y="4401234"/>
            <a:ext cx="1066800" cy="646331"/>
          </a:xfrm>
          <a:prstGeom prst="rect">
            <a:avLst/>
          </a:prstGeom>
          <a:noFill/>
        </p:spPr>
        <p:txBody>
          <a:bodyPr wrap="square" rtlCol="0">
            <a:spAutoFit/>
          </a:bodyPr>
          <a:lstStyle/>
          <a:p>
            <a:r>
              <a:rPr lang="en-US" sz="1800" dirty="0" smtClean="0"/>
              <a:t>Program </a:t>
            </a:r>
            <a:r>
              <a:rPr lang="en-US" sz="1800" dirty="0" err="1" smtClean="0"/>
              <a:t>Mgmt</a:t>
            </a:r>
            <a:endParaRPr lang="en-US" sz="1800" dirty="0"/>
          </a:p>
        </p:txBody>
      </p:sp>
      <p:sp>
        <p:nvSpPr>
          <p:cNvPr id="19" name="Oval 18"/>
          <p:cNvSpPr/>
          <p:nvPr/>
        </p:nvSpPr>
        <p:spPr>
          <a:xfrm>
            <a:off x="2751198" y="4867870"/>
            <a:ext cx="1066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829048" y="5011340"/>
            <a:ext cx="1066800" cy="923330"/>
          </a:xfrm>
          <a:prstGeom prst="rect">
            <a:avLst/>
          </a:prstGeom>
          <a:noFill/>
        </p:spPr>
        <p:txBody>
          <a:bodyPr wrap="square" rtlCol="0">
            <a:spAutoFit/>
          </a:bodyPr>
          <a:lstStyle/>
          <a:p>
            <a:r>
              <a:rPr lang="en-US" sz="1800" dirty="0" smtClean="0"/>
              <a:t>Product development</a:t>
            </a:r>
            <a:endParaRPr lang="en-US" sz="1800" dirty="0"/>
          </a:p>
        </p:txBody>
      </p:sp>
      <p:sp>
        <p:nvSpPr>
          <p:cNvPr id="21" name="Oval 20"/>
          <p:cNvSpPr/>
          <p:nvPr/>
        </p:nvSpPr>
        <p:spPr>
          <a:xfrm>
            <a:off x="4327072" y="4867870"/>
            <a:ext cx="1066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381500" y="4939605"/>
            <a:ext cx="1410112" cy="923330"/>
          </a:xfrm>
          <a:prstGeom prst="rect">
            <a:avLst/>
          </a:prstGeom>
          <a:noFill/>
        </p:spPr>
        <p:txBody>
          <a:bodyPr wrap="square" rtlCol="0">
            <a:spAutoFit/>
          </a:bodyPr>
          <a:lstStyle/>
          <a:p>
            <a:r>
              <a:rPr lang="en-US" sz="1800" dirty="0" smtClean="0"/>
              <a:t>Technology Assessment/ IP</a:t>
            </a:r>
            <a:endParaRPr lang="en-US" sz="1800" dirty="0"/>
          </a:p>
        </p:txBody>
      </p:sp>
      <p:sp>
        <p:nvSpPr>
          <p:cNvPr id="24" name="TextBox 23"/>
          <p:cNvSpPr txBox="1"/>
          <p:nvPr/>
        </p:nvSpPr>
        <p:spPr>
          <a:xfrm>
            <a:off x="3472956" y="1249280"/>
            <a:ext cx="1066800" cy="646331"/>
          </a:xfrm>
          <a:prstGeom prst="rect">
            <a:avLst/>
          </a:prstGeom>
          <a:noFill/>
        </p:spPr>
        <p:txBody>
          <a:bodyPr wrap="square" rtlCol="0">
            <a:spAutoFit/>
          </a:bodyPr>
          <a:lstStyle/>
          <a:p>
            <a:r>
              <a:rPr lang="en-US" sz="1800" dirty="0" smtClean="0"/>
              <a:t>Proposal writing</a:t>
            </a:r>
            <a:endParaRPr lang="en-US" sz="1800" dirty="0"/>
          </a:p>
        </p:txBody>
      </p:sp>
      <p:sp>
        <p:nvSpPr>
          <p:cNvPr id="25" name="Oval 24"/>
          <p:cNvSpPr/>
          <p:nvPr/>
        </p:nvSpPr>
        <p:spPr>
          <a:xfrm>
            <a:off x="3449205" y="1066132"/>
            <a:ext cx="1066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884223" y="1315572"/>
            <a:ext cx="1066800" cy="646331"/>
          </a:xfrm>
          <a:prstGeom prst="rect">
            <a:avLst/>
          </a:prstGeom>
          <a:noFill/>
        </p:spPr>
        <p:txBody>
          <a:bodyPr wrap="square" rtlCol="0">
            <a:spAutoFit/>
          </a:bodyPr>
          <a:lstStyle/>
          <a:p>
            <a:r>
              <a:rPr lang="en-US" sz="1800" dirty="0" smtClean="0"/>
              <a:t>Plans/ Reports</a:t>
            </a:r>
            <a:endParaRPr lang="en-US" sz="1800" dirty="0"/>
          </a:p>
        </p:txBody>
      </p:sp>
      <p:sp>
        <p:nvSpPr>
          <p:cNvPr id="27" name="Oval 26"/>
          <p:cNvSpPr/>
          <p:nvPr/>
        </p:nvSpPr>
        <p:spPr>
          <a:xfrm>
            <a:off x="4860472" y="1132424"/>
            <a:ext cx="1066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951023" y="2447078"/>
            <a:ext cx="1261421" cy="369332"/>
          </a:xfrm>
          <a:prstGeom prst="rect">
            <a:avLst/>
          </a:prstGeom>
          <a:noFill/>
        </p:spPr>
        <p:txBody>
          <a:bodyPr wrap="square" rtlCol="0">
            <a:spAutoFit/>
          </a:bodyPr>
          <a:lstStyle/>
          <a:p>
            <a:r>
              <a:rPr lang="en-US" sz="1800" dirty="0" smtClean="0"/>
              <a:t>Modeling</a:t>
            </a:r>
            <a:endParaRPr lang="en-US" sz="1800" dirty="0"/>
          </a:p>
        </p:txBody>
      </p:sp>
      <p:sp>
        <p:nvSpPr>
          <p:cNvPr id="29" name="Oval 28"/>
          <p:cNvSpPr/>
          <p:nvPr/>
        </p:nvSpPr>
        <p:spPr>
          <a:xfrm>
            <a:off x="5951023" y="2235162"/>
            <a:ext cx="1066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183004" y="3606555"/>
            <a:ext cx="1208395" cy="646331"/>
          </a:xfrm>
          <a:prstGeom prst="rect">
            <a:avLst/>
          </a:prstGeom>
          <a:noFill/>
        </p:spPr>
        <p:txBody>
          <a:bodyPr wrap="square" rtlCol="0">
            <a:spAutoFit/>
          </a:bodyPr>
          <a:lstStyle/>
          <a:p>
            <a:r>
              <a:rPr lang="en-US" sz="1800" dirty="0" smtClean="0"/>
              <a:t>Documentation</a:t>
            </a:r>
            <a:endParaRPr lang="en-US" sz="1800" dirty="0"/>
          </a:p>
        </p:txBody>
      </p:sp>
      <p:sp>
        <p:nvSpPr>
          <p:cNvPr id="31" name="Oval 30"/>
          <p:cNvSpPr/>
          <p:nvPr/>
        </p:nvSpPr>
        <p:spPr>
          <a:xfrm>
            <a:off x="6159254" y="3423407"/>
            <a:ext cx="1066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91802" y="4862899"/>
            <a:ext cx="1505652" cy="369332"/>
          </a:xfrm>
          <a:prstGeom prst="rect">
            <a:avLst/>
          </a:prstGeom>
          <a:noFill/>
        </p:spPr>
        <p:txBody>
          <a:bodyPr wrap="square" rtlCol="0">
            <a:spAutoFit/>
          </a:bodyPr>
          <a:lstStyle/>
          <a:p>
            <a:r>
              <a:rPr lang="en-US" sz="1800" dirty="0" smtClean="0"/>
              <a:t>Presentations</a:t>
            </a:r>
            <a:endParaRPr lang="en-US" sz="1800" dirty="0"/>
          </a:p>
        </p:txBody>
      </p:sp>
      <p:sp>
        <p:nvSpPr>
          <p:cNvPr id="33" name="Oval 32"/>
          <p:cNvSpPr/>
          <p:nvPr/>
        </p:nvSpPr>
        <p:spPr>
          <a:xfrm>
            <a:off x="5625854" y="4514165"/>
            <a:ext cx="1066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124201" y="2458573"/>
            <a:ext cx="325004" cy="2740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5" idx="2"/>
          </p:cNvCxnSpPr>
          <p:nvPr/>
        </p:nvCxnSpPr>
        <p:spPr>
          <a:xfrm>
            <a:off x="2362200" y="3396733"/>
            <a:ext cx="838200" cy="59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549979" y="4163854"/>
            <a:ext cx="899226" cy="3204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528538" y="4514165"/>
            <a:ext cx="205262" cy="4031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4648200" y="4637625"/>
            <a:ext cx="133392" cy="255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5" idx="5"/>
          </p:cNvCxnSpPr>
          <p:nvPr/>
        </p:nvCxnSpPr>
        <p:spPr>
          <a:xfrm flipH="1" flipV="1">
            <a:off x="5216664" y="4291689"/>
            <a:ext cx="565756" cy="3514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5551991" y="3691637"/>
            <a:ext cx="607263" cy="1757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5478789" y="2846925"/>
            <a:ext cx="448483" cy="196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086557" y="2199224"/>
            <a:ext cx="130107" cy="2725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47659" y="2098877"/>
            <a:ext cx="29041" cy="2366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4147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609600" y="1295400"/>
            <a:ext cx="7848600" cy="3352800"/>
          </a:xfrm>
        </p:spPr>
        <p:txBody>
          <a:bodyPr/>
          <a:lstStyle/>
          <a:p>
            <a:r>
              <a:rPr lang="en-US" dirty="0" smtClean="0"/>
              <a:t>Most graduate physics students will have non-academic careers</a:t>
            </a:r>
          </a:p>
          <a:p>
            <a:r>
              <a:rPr lang="en-US" dirty="0" smtClean="0"/>
              <a:t>Departments should intentionally prepare students for varied future career paths</a:t>
            </a:r>
          </a:p>
          <a:p>
            <a:r>
              <a:rPr lang="en-US" dirty="0" smtClean="0"/>
              <a:t>Industrial careers are challenging, varied, interesting, rewarding</a:t>
            </a:r>
          </a:p>
          <a:p>
            <a:r>
              <a:rPr lang="en-US" dirty="0" smtClean="0"/>
              <a:t>Educational activities are possible in industry</a:t>
            </a:r>
          </a:p>
        </p:txBody>
      </p:sp>
      <p:sp>
        <p:nvSpPr>
          <p:cNvPr id="4" name="Slide Number Placeholder 3"/>
          <p:cNvSpPr>
            <a:spLocks noGrp="1"/>
          </p:cNvSpPr>
          <p:nvPr>
            <p:ph type="sldNum" sz="quarter" idx="11"/>
          </p:nvPr>
        </p:nvSpPr>
        <p:spPr/>
        <p:txBody>
          <a:bodyPr/>
          <a:lstStyle/>
          <a:p>
            <a:fld id="{24F7F4F4-E79B-43A2-9379-07F4DFBFFA36}" type="slidenum">
              <a:rPr lang="en-US" smtClean="0"/>
              <a:pPr/>
              <a:t>69</a:t>
            </a:fld>
            <a:endParaRPr lang="en-US" dirty="0"/>
          </a:p>
        </p:txBody>
      </p:sp>
    </p:spTree>
    <p:extLst>
      <p:ext uri="{BB962C8B-B14F-4D97-AF65-F5344CB8AC3E}">
        <p14:creationId xmlns:p14="http://schemas.microsoft.com/office/powerpoint/2010/main" val="888758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1"/>
          </p:nvPr>
        </p:nvSpPr>
        <p:spPr/>
        <p:txBody>
          <a:bodyPr/>
          <a:lstStyle/>
          <a:p>
            <a:fld id="{A13F5C2D-BDDE-489A-88BC-8018E011FCDB}" type="slidenum">
              <a:rPr lang="en-US"/>
              <a:pPr/>
              <a:t>7</a:t>
            </a:fld>
            <a:endParaRPr lang="en-US" dirty="0"/>
          </a:p>
        </p:txBody>
      </p:sp>
      <p:sp>
        <p:nvSpPr>
          <p:cNvPr id="19046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dirty="0"/>
          </a:p>
        </p:txBody>
      </p:sp>
      <p:sp>
        <p:nvSpPr>
          <p:cNvPr id="19046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dirty="0"/>
          </a:p>
        </p:txBody>
      </p:sp>
      <p:sp>
        <p:nvSpPr>
          <p:cNvPr id="190470"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dirty="0"/>
          </a:p>
        </p:txBody>
      </p:sp>
      <p:sp>
        <p:nvSpPr>
          <p:cNvPr id="190471"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dirty="0"/>
          </a:p>
        </p:txBody>
      </p:sp>
      <p:sp>
        <p:nvSpPr>
          <p:cNvPr id="190472" name="Text Box 8"/>
          <p:cNvSpPr txBox="1">
            <a:spLocks noChangeArrowheads="1"/>
          </p:cNvSpPr>
          <p:nvPr/>
        </p:nvSpPr>
        <p:spPr bwMode="auto">
          <a:xfrm>
            <a:off x="381000" y="0"/>
            <a:ext cx="8534400" cy="830997"/>
          </a:xfrm>
          <a:prstGeom prst="rect">
            <a:avLst/>
          </a:prstGeom>
          <a:noFill/>
          <a:ln w="9525">
            <a:noFill/>
            <a:miter lim="800000"/>
            <a:headEnd/>
            <a:tailEnd/>
          </a:ln>
          <a:effectLst/>
        </p:spPr>
        <p:txBody>
          <a:bodyPr>
            <a:spAutoFit/>
          </a:bodyPr>
          <a:lstStyle/>
          <a:p>
            <a:pPr algn="ctr">
              <a:spcBef>
                <a:spcPct val="50000"/>
              </a:spcBef>
            </a:pPr>
            <a:r>
              <a:rPr lang="en-US" b="1" dirty="0">
                <a:solidFill>
                  <a:schemeClr val="bg1"/>
                </a:solidFill>
                <a:latin typeface="Century Gothic" pitchFamily="34" charset="0"/>
              </a:rPr>
              <a:t>M</a:t>
            </a:r>
            <a:r>
              <a:rPr lang="en-US" b="1" dirty="0" smtClean="0">
                <a:solidFill>
                  <a:schemeClr val="bg1"/>
                </a:solidFill>
                <a:latin typeface="Century Gothic" pitchFamily="34" charset="0"/>
              </a:rPr>
              <a:t>odel </a:t>
            </a:r>
            <a:r>
              <a:rPr lang="en-US" b="1" dirty="0" err="1" smtClean="0">
                <a:solidFill>
                  <a:schemeClr val="bg1"/>
                </a:solidFill>
                <a:latin typeface="Century Gothic" pitchFamily="34" charset="0"/>
              </a:rPr>
              <a:t>thermophotovoltaic</a:t>
            </a:r>
            <a:r>
              <a:rPr lang="en-US" b="1" dirty="0" smtClean="0">
                <a:solidFill>
                  <a:schemeClr val="bg1"/>
                </a:solidFill>
                <a:latin typeface="Century Gothic" pitchFamily="34" charset="0"/>
              </a:rPr>
              <a:t> energy conversion systems and test cells – space nuclear power</a:t>
            </a:r>
            <a:endParaRPr lang="en-US" b="1" dirty="0">
              <a:solidFill>
                <a:schemeClr val="bg1"/>
              </a:solidFill>
              <a:latin typeface="Century Gothic"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783" y="1066800"/>
            <a:ext cx="6702433" cy="403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638869" y="5562600"/>
            <a:ext cx="6629400" cy="461665"/>
          </a:xfrm>
          <a:prstGeom prst="rect">
            <a:avLst/>
          </a:prstGeom>
          <a:noFill/>
        </p:spPr>
        <p:txBody>
          <a:bodyPr wrap="square" rtlCol="0">
            <a:spAutoFit/>
          </a:bodyPr>
          <a:lstStyle/>
          <a:p>
            <a:r>
              <a:rPr lang="en-US" dirty="0" smtClean="0">
                <a:solidFill>
                  <a:srgbClr val="FF0000"/>
                </a:solidFill>
                <a:latin typeface="Calibri"/>
              </a:rPr>
              <a:t>→ High temperature materials + optical properties</a:t>
            </a:r>
          </a:p>
        </p:txBody>
      </p:sp>
    </p:spTree>
    <p:extLst>
      <p:ext uri="{BB962C8B-B14F-4D97-AF65-F5344CB8AC3E}">
        <p14:creationId xmlns:p14="http://schemas.microsoft.com/office/powerpoint/2010/main" val="2156935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E7C53B1-2195-42BD-A1AE-A98B28C79FFD}" type="slidenum">
              <a:rPr lang="en-US"/>
              <a:pPr/>
              <a:t>8</a:t>
            </a:fld>
            <a:endParaRPr lang="en-US" dirty="0"/>
          </a:p>
        </p:txBody>
      </p:sp>
      <p:sp>
        <p:nvSpPr>
          <p:cNvPr id="177155" name="Rectangle 3"/>
          <p:cNvSpPr>
            <a:spLocks noGrp="1" noChangeArrowheads="1"/>
          </p:cNvSpPr>
          <p:nvPr>
            <p:ph type="body" idx="1"/>
          </p:nvPr>
        </p:nvSpPr>
        <p:spPr>
          <a:xfrm>
            <a:off x="381000" y="0"/>
            <a:ext cx="8153400" cy="990600"/>
          </a:xfrm>
          <a:noFill/>
          <a:ln/>
        </p:spPr>
        <p:txBody>
          <a:bodyPr/>
          <a:lstStyle/>
          <a:p>
            <a:pPr algn="ctr">
              <a:buFont typeface="Wingdings" pitchFamily="2" charset="2"/>
              <a:buNone/>
            </a:pPr>
            <a:r>
              <a:rPr lang="en-US" dirty="0" smtClean="0">
                <a:solidFill>
                  <a:schemeClr val="bg1"/>
                </a:solidFill>
              </a:rPr>
              <a:t>Develop/test </a:t>
            </a:r>
            <a:r>
              <a:rPr lang="en-US" dirty="0">
                <a:solidFill>
                  <a:schemeClr val="bg1"/>
                </a:solidFill>
              </a:rPr>
              <a:t>high </a:t>
            </a:r>
            <a:r>
              <a:rPr lang="en-US" dirty="0" smtClean="0">
                <a:solidFill>
                  <a:schemeClr val="bg1"/>
                </a:solidFill>
              </a:rPr>
              <a:t>temperature electrical  </a:t>
            </a:r>
            <a:r>
              <a:rPr lang="en-US" dirty="0">
                <a:solidFill>
                  <a:schemeClr val="bg1"/>
                </a:solidFill>
              </a:rPr>
              <a:t>insulators for </a:t>
            </a:r>
            <a:r>
              <a:rPr lang="en-US" dirty="0" smtClean="0">
                <a:solidFill>
                  <a:schemeClr val="bg1"/>
                </a:solidFill>
              </a:rPr>
              <a:t>potential space </a:t>
            </a:r>
            <a:r>
              <a:rPr lang="en-US" dirty="0">
                <a:solidFill>
                  <a:schemeClr val="bg1"/>
                </a:solidFill>
              </a:rPr>
              <a:t>nuclear power systems</a:t>
            </a:r>
          </a:p>
        </p:txBody>
      </p:sp>
      <p:pic>
        <p:nvPicPr>
          <p:cNvPr id="177156" name="Picture 4"/>
          <p:cNvPicPr>
            <a:picLocks noChangeAspect="1" noChangeArrowheads="1"/>
          </p:cNvPicPr>
          <p:nvPr/>
        </p:nvPicPr>
        <p:blipFill>
          <a:blip r:embed="rId2" cstate="print"/>
          <a:srcRect/>
          <a:stretch>
            <a:fillRect/>
          </a:stretch>
        </p:blipFill>
        <p:spPr bwMode="auto">
          <a:xfrm>
            <a:off x="381000" y="1143000"/>
            <a:ext cx="4953000" cy="3292608"/>
          </a:xfrm>
          <a:prstGeom prst="rect">
            <a:avLst/>
          </a:prstGeom>
          <a:noFill/>
          <a:ln w="9525">
            <a:noFill/>
            <a:miter lim="800000"/>
            <a:headEnd/>
            <a:tailEnd/>
          </a:ln>
          <a:effectLst/>
        </p:spPr>
      </p:pic>
      <p:sp>
        <p:nvSpPr>
          <p:cNvPr id="2" name="TextBox 1"/>
          <p:cNvSpPr txBox="1"/>
          <p:nvPr/>
        </p:nvSpPr>
        <p:spPr>
          <a:xfrm>
            <a:off x="5334000" y="2538697"/>
            <a:ext cx="3581400" cy="1938992"/>
          </a:xfrm>
          <a:prstGeom prst="rect">
            <a:avLst/>
          </a:prstGeom>
          <a:noFill/>
        </p:spPr>
        <p:txBody>
          <a:bodyPr wrap="square" rtlCol="0">
            <a:spAutoFit/>
          </a:bodyPr>
          <a:lstStyle/>
          <a:p>
            <a:pPr marL="342900" indent="-342900">
              <a:buFont typeface="Arial" panose="020B0604020202020204" pitchFamily="34" charset="0"/>
              <a:buChar char="•"/>
            </a:pPr>
            <a:r>
              <a:rPr lang="en-US" dirty="0" smtClean="0"/>
              <a:t>Direct heat to electricity</a:t>
            </a:r>
          </a:p>
          <a:p>
            <a:pPr marL="800100" lvl="1" indent="-342900">
              <a:buFont typeface="Arial" panose="020B0604020202020204" pitchFamily="34" charset="0"/>
              <a:buChar char="•"/>
            </a:pPr>
            <a:r>
              <a:rPr lang="en-US" dirty="0" smtClean="0"/>
              <a:t>Thermoelectric</a:t>
            </a:r>
          </a:p>
          <a:p>
            <a:pPr marL="800100" lvl="1" indent="-342900">
              <a:buFont typeface="Arial" panose="020B0604020202020204" pitchFamily="34" charset="0"/>
              <a:buChar char="•"/>
            </a:pPr>
            <a:r>
              <a:rPr lang="en-US" dirty="0" smtClean="0"/>
              <a:t>Thermionic</a:t>
            </a:r>
          </a:p>
          <a:p>
            <a:pPr marL="342900" indent="-342900">
              <a:buFont typeface="Arial" panose="020B0604020202020204" pitchFamily="34" charset="0"/>
              <a:buChar char="•"/>
            </a:pPr>
            <a:r>
              <a:rPr lang="en-US" dirty="0" smtClean="0"/>
              <a:t>100V, 1300K, high neutron </a:t>
            </a:r>
            <a:r>
              <a:rPr lang="en-US" dirty="0" err="1" smtClean="0"/>
              <a:t>fluence</a:t>
            </a:r>
            <a:endParaRPr lang="en-US" baseline="30000" dirty="0"/>
          </a:p>
        </p:txBody>
      </p:sp>
      <p:sp>
        <p:nvSpPr>
          <p:cNvPr id="7" name="TextBox 6"/>
          <p:cNvSpPr txBox="1"/>
          <p:nvPr/>
        </p:nvSpPr>
        <p:spPr>
          <a:xfrm>
            <a:off x="4100015" y="4863152"/>
            <a:ext cx="3505200" cy="461665"/>
          </a:xfrm>
          <a:prstGeom prst="rect">
            <a:avLst/>
          </a:prstGeom>
          <a:noFill/>
        </p:spPr>
        <p:txBody>
          <a:bodyPr wrap="square" rtlCol="0">
            <a:spAutoFit/>
          </a:bodyPr>
          <a:lstStyle/>
          <a:p>
            <a:r>
              <a:rPr lang="en-US" dirty="0" smtClean="0">
                <a:solidFill>
                  <a:srgbClr val="FF0000"/>
                </a:solidFill>
                <a:latin typeface="Calibri"/>
              </a:rPr>
              <a:t>→ Ceramic materials</a:t>
            </a:r>
          </a:p>
        </p:txBody>
      </p:sp>
      <p:sp>
        <p:nvSpPr>
          <p:cNvPr id="8" name="TextBox 7"/>
          <p:cNvSpPr txBox="1"/>
          <p:nvPr/>
        </p:nvSpPr>
        <p:spPr>
          <a:xfrm>
            <a:off x="5562600" y="1325858"/>
            <a:ext cx="3124200" cy="1200329"/>
          </a:xfrm>
          <a:prstGeom prst="rect">
            <a:avLst/>
          </a:prstGeom>
          <a:noFill/>
        </p:spPr>
        <p:txBody>
          <a:bodyPr wrap="square" rtlCol="0">
            <a:spAutoFit/>
          </a:bodyPr>
          <a:lstStyle/>
          <a:p>
            <a:r>
              <a:rPr lang="en-US" dirty="0" smtClean="0">
                <a:solidFill>
                  <a:srgbClr val="FF0000"/>
                </a:solidFill>
                <a:latin typeface="Calibri"/>
              </a:rPr>
              <a:t>High temperature materials  + radiation damage →</a:t>
            </a:r>
            <a:endParaRPr lang="en-US"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CB9284A1-3F4F-4B2E-BC5E-FCEAEA1D3DFC}" type="slidenum">
              <a:rPr lang="en-US"/>
              <a:pPr/>
              <a:t>9</a:t>
            </a:fld>
            <a:endParaRPr lang="en-US" dirty="0"/>
          </a:p>
        </p:txBody>
      </p:sp>
      <p:sp>
        <p:nvSpPr>
          <p:cNvPr id="178179" name="Rectangle 3"/>
          <p:cNvSpPr>
            <a:spLocks noGrp="1" noChangeArrowheads="1"/>
          </p:cNvSpPr>
          <p:nvPr>
            <p:ph type="body" idx="1"/>
          </p:nvPr>
        </p:nvSpPr>
        <p:spPr>
          <a:xfrm>
            <a:off x="381000" y="0"/>
            <a:ext cx="8548616" cy="838200"/>
          </a:xfrm>
          <a:noFill/>
          <a:ln/>
        </p:spPr>
        <p:txBody>
          <a:bodyPr/>
          <a:lstStyle/>
          <a:p>
            <a:pPr algn="ctr">
              <a:lnSpc>
                <a:spcPct val="90000"/>
              </a:lnSpc>
              <a:buFont typeface="Wingdings" pitchFamily="2" charset="2"/>
              <a:buNone/>
            </a:pPr>
            <a:r>
              <a:rPr lang="en-US" dirty="0" smtClean="0">
                <a:solidFill>
                  <a:schemeClr val="bg1"/>
                </a:solidFill>
              </a:rPr>
              <a:t>HTS discovered: Led </a:t>
            </a:r>
            <a:r>
              <a:rPr lang="en-US" dirty="0">
                <a:solidFill>
                  <a:schemeClr val="bg1"/>
                </a:solidFill>
              </a:rPr>
              <a:t>high temperature </a:t>
            </a:r>
            <a:r>
              <a:rPr lang="en-US" dirty="0" smtClean="0">
                <a:solidFill>
                  <a:schemeClr val="bg1"/>
                </a:solidFill>
              </a:rPr>
              <a:t>superconducting (HTS) </a:t>
            </a:r>
            <a:r>
              <a:rPr lang="en-US" dirty="0">
                <a:solidFill>
                  <a:schemeClr val="bg1"/>
                </a:solidFill>
              </a:rPr>
              <a:t>wire development project</a:t>
            </a:r>
          </a:p>
        </p:txBody>
      </p:sp>
      <p:sp>
        <p:nvSpPr>
          <p:cNvPr id="178183" name="Rectangle 7"/>
          <p:cNvSpPr>
            <a:spLocks noChangeArrowheads="1"/>
          </p:cNvSpPr>
          <p:nvPr/>
        </p:nvSpPr>
        <p:spPr bwMode="auto">
          <a:xfrm>
            <a:off x="5295331" y="2275637"/>
            <a:ext cx="3429000" cy="1323439"/>
          </a:xfrm>
          <a:prstGeom prst="rect">
            <a:avLst/>
          </a:prstGeom>
          <a:noFill/>
          <a:ln w="19050">
            <a:solidFill>
              <a:schemeClr val="tx1"/>
            </a:solidFill>
            <a:miter lim="800000"/>
            <a:headEnd/>
            <a:tailEnd/>
          </a:ln>
          <a:effectLst/>
        </p:spPr>
        <p:txBody>
          <a:bodyPr wrap="square">
            <a:spAutoFit/>
          </a:bodyPr>
          <a:lstStyle/>
          <a:p>
            <a:pPr>
              <a:buFontTx/>
              <a:buChar char="•"/>
            </a:pPr>
            <a:r>
              <a:rPr lang="en-US" sz="2000" b="1" dirty="0" smtClean="0">
                <a:latin typeface="Century Gothic" pitchFamily="34" charset="0"/>
              </a:rPr>
              <a:t> 7 </a:t>
            </a:r>
            <a:r>
              <a:rPr lang="en-US" sz="2000" b="1" dirty="0">
                <a:latin typeface="Century Gothic" pitchFamily="34" charset="0"/>
              </a:rPr>
              <a:t>years, papers, patents, presentations</a:t>
            </a:r>
          </a:p>
          <a:p>
            <a:pPr>
              <a:buFontTx/>
              <a:buChar char="•"/>
            </a:pPr>
            <a:r>
              <a:rPr lang="en-US" sz="2000" b="1" dirty="0" smtClean="0">
                <a:latin typeface="Century Gothic" pitchFamily="34" charset="0"/>
              </a:rPr>
              <a:t> Effort </a:t>
            </a:r>
            <a:r>
              <a:rPr lang="en-US" sz="2000" b="1" dirty="0">
                <a:latin typeface="Century Gothic" pitchFamily="34" charset="0"/>
              </a:rPr>
              <a:t>was commercially </a:t>
            </a:r>
            <a:r>
              <a:rPr lang="en-US" sz="2000" b="1" dirty="0" smtClean="0">
                <a:latin typeface="Century Gothic" pitchFamily="34" charset="0"/>
              </a:rPr>
              <a:t>unsuccessful</a:t>
            </a:r>
            <a:endParaRPr lang="en-US" sz="2000" b="1" dirty="0">
              <a:latin typeface="Century Gothic"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7956"/>
            <a:ext cx="4832852" cy="458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133600" y="990600"/>
            <a:ext cx="5257800" cy="461665"/>
          </a:xfrm>
          <a:prstGeom prst="rect">
            <a:avLst/>
          </a:prstGeom>
          <a:noFill/>
        </p:spPr>
        <p:txBody>
          <a:bodyPr wrap="square" rtlCol="0">
            <a:spAutoFit/>
          </a:bodyPr>
          <a:lstStyle/>
          <a:p>
            <a:r>
              <a:rPr lang="en-US" dirty="0">
                <a:solidFill>
                  <a:srgbClr val="FF0000"/>
                </a:solidFill>
                <a:latin typeface="Calibri"/>
              </a:rPr>
              <a:t>Graduate </a:t>
            </a:r>
            <a:r>
              <a:rPr lang="en-US" dirty="0" smtClean="0">
                <a:solidFill>
                  <a:srgbClr val="FF0000"/>
                </a:solidFill>
                <a:latin typeface="Calibri"/>
              </a:rPr>
              <a:t>school + ceramic materials </a:t>
            </a:r>
            <a:r>
              <a:rPr lang="en-US" dirty="0">
                <a:solidFill>
                  <a:srgbClr val="FF0000"/>
                </a:solidFill>
                <a:latin typeface="Calibri"/>
              </a:rPr>
              <a:t>→</a:t>
            </a:r>
            <a:r>
              <a:rPr lang="en-US" dirty="0" smtClean="0">
                <a:solidFill>
                  <a:srgbClr val="FF0000"/>
                </a:solidFill>
                <a:latin typeface="Calibri"/>
              </a:rPr>
              <a:t> </a:t>
            </a:r>
          </a:p>
        </p:txBody>
      </p:sp>
      <p:sp>
        <p:nvSpPr>
          <p:cNvPr id="8" name="TextBox 7"/>
          <p:cNvSpPr txBox="1"/>
          <p:nvPr/>
        </p:nvSpPr>
        <p:spPr>
          <a:xfrm>
            <a:off x="5334000" y="4038600"/>
            <a:ext cx="3124200" cy="461665"/>
          </a:xfrm>
          <a:prstGeom prst="rect">
            <a:avLst/>
          </a:prstGeom>
          <a:noFill/>
        </p:spPr>
        <p:txBody>
          <a:bodyPr wrap="square" rtlCol="0">
            <a:spAutoFit/>
          </a:bodyPr>
          <a:lstStyle/>
          <a:p>
            <a:r>
              <a:rPr lang="en-US" dirty="0" smtClean="0">
                <a:solidFill>
                  <a:srgbClr val="FF0000"/>
                </a:solidFill>
                <a:latin typeface="Calibri"/>
              </a:rPr>
              <a:t>→ Thin film coatings</a:t>
            </a:r>
            <a:endParaRPr lang="en-US" dirty="0">
              <a:solidFill>
                <a:srgbClr val="FF0000"/>
              </a:solidFill>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9030</TotalTime>
  <Words>3145</Words>
  <Application>Microsoft Office PowerPoint</Application>
  <PresentationFormat>On-screen Show (4:3)</PresentationFormat>
  <Paragraphs>477</Paragraphs>
  <Slides>69</Slides>
  <Notes>3</Notes>
  <HiddenSlides>0</HiddenSlides>
  <MMClips>0</MMClips>
  <ScaleCrop>false</ScaleCrop>
  <HeadingPairs>
    <vt:vector size="4" baseType="variant">
      <vt:variant>
        <vt:lpstr>Theme</vt:lpstr>
      </vt:variant>
      <vt:variant>
        <vt:i4>2</vt:i4>
      </vt:variant>
      <vt:variant>
        <vt:lpstr>Slide Titles</vt:lpstr>
      </vt:variant>
      <vt:variant>
        <vt:i4>69</vt:i4>
      </vt:variant>
    </vt:vector>
  </HeadingPairs>
  <TitlesOfParts>
    <vt:vector size="71" baseType="lpstr">
      <vt:lpstr>Blank Presentation</vt:lpstr>
      <vt:lpstr>1_Blank Presentation</vt:lpstr>
      <vt:lpstr>Physics in Industry:  From Personal Story to National Perspective  UCSD Physics Colloquium</vt:lpstr>
      <vt:lpstr>Outline</vt:lpstr>
      <vt:lpstr>Part1 : Personal perspective</vt:lpstr>
      <vt:lpstr>My Brief History</vt:lpstr>
      <vt:lpstr>Graphite and intercalated graphite fibers-  potential lightweight electrical conductors</vt:lpstr>
      <vt:lpstr>PowerPoint Presentation</vt:lpstr>
      <vt:lpstr>PowerPoint Presentation</vt:lpstr>
      <vt:lpstr>PowerPoint Presentation</vt:lpstr>
      <vt:lpstr>PowerPoint Presentation</vt:lpstr>
      <vt:lpstr>Design and fabricate one-way imaging materials for windows</vt:lpstr>
      <vt:lpstr>One-way imaging film – multilayer coatings</vt:lpstr>
      <vt:lpstr>One-way imaging window film at Rome Airport</vt:lpstr>
      <vt:lpstr>What’s in your wallet?</vt:lpstr>
      <vt:lpstr>Evolution of job responsibilities over time</vt:lpstr>
      <vt:lpstr>Levels of employment in industry: Level ~$ (physics)                 (Aviation Week and Space Technology 2009 Workforce Study)</vt:lpstr>
      <vt:lpstr>What do I do all day?</vt:lpstr>
      <vt:lpstr>Major differences between industry and university</vt:lpstr>
      <vt:lpstr>Advantages of Careers in Industry</vt:lpstr>
      <vt:lpstr>Disadvantages of Careers in Industry</vt:lpstr>
      <vt:lpstr> My15 Point Guide to Success</vt:lpstr>
      <vt:lpstr>My 15 Point Guide to Success</vt:lpstr>
      <vt:lpstr>My 15 Point Guide to Success</vt:lpstr>
      <vt:lpstr>Education activities are possible in industry</vt:lpstr>
      <vt:lpstr>The color wheel</vt:lpstr>
      <vt:lpstr>Publicity for the correct color wheels …</vt:lpstr>
      <vt:lpstr>Blue water confusion: Light Matters Poster</vt:lpstr>
      <vt:lpstr>Misconceptions about seasons</vt:lpstr>
      <vt:lpstr>A guest appearance on The Big Bang Theory …</vt:lpstr>
      <vt:lpstr>And another</vt:lpstr>
      <vt:lpstr>…and another</vt:lpstr>
      <vt:lpstr>PowerPoint Presentation</vt:lpstr>
      <vt:lpstr>Conclusion of Part 1</vt:lpstr>
      <vt:lpstr>Part 2: National Perspective</vt:lpstr>
      <vt:lpstr>2nd Graduate Education in Physics Conference  Preparation for Non-Academic Careers</vt:lpstr>
      <vt:lpstr>Panel Session 1: Preparation for Non-Academic Careers</vt:lpstr>
      <vt:lpstr>Prestridge (LANL) take-aways</vt:lpstr>
      <vt:lpstr>Prestridge summary</vt:lpstr>
      <vt:lpstr>Panchula (First Solar) Take-Aways</vt:lpstr>
      <vt:lpstr>Interesting Comments – Panel Session 1 </vt:lpstr>
      <vt:lpstr>Breakout Session 1: Non-academic careers Take-Aways (Zollner)</vt:lpstr>
      <vt:lpstr>Interesting Comments – Improving the Graduate Curriculum: Multi/Inter Disciplinary Courses</vt:lpstr>
      <vt:lpstr>Conference Findings</vt:lpstr>
      <vt:lpstr>Majority of Physics PhDs are in Industry (NSF, AIP)</vt:lpstr>
      <vt:lpstr>2008 NSF Survey of Doctorate Recipients (SDR)</vt:lpstr>
      <vt:lpstr>Physics Doctorates Initial Employment (AIP)</vt:lpstr>
      <vt:lpstr>Largest employers as of 1998 –  most recent AIP survey!</vt:lpstr>
      <vt:lpstr>Conference Findings</vt:lpstr>
      <vt:lpstr>Conference Findings</vt:lpstr>
      <vt:lpstr>Conference Findings</vt:lpstr>
      <vt:lpstr>Conference Findings</vt:lpstr>
      <vt:lpstr>Conference Findings</vt:lpstr>
      <vt:lpstr>Conference Findings</vt:lpstr>
      <vt:lpstr>Conference Findings</vt:lpstr>
      <vt:lpstr>Conference Findings</vt:lpstr>
      <vt:lpstr>Conference Findings</vt:lpstr>
      <vt:lpstr>Topics covered in ScienceWorks at Carthage College</vt:lpstr>
      <vt:lpstr>Conference Conclusions</vt:lpstr>
      <vt:lpstr>PowerPoint Presentation</vt:lpstr>
      <vt:lpstr>PowerPoint Presentation</vt:lpstr>
      <vt:lpstr>Survey of MIT ME Grads ‘92-’96</vt:lpstr>
      <vt:lpstr>Is Industry Really a "Nontraditional" Career?  by Jeffrey Hunt, Boeing Corporation</vt:lpstr>
      <vt:lpstr>Is Industry Really a "Nontraditional" Career?  by Jeffrey Hunt, Boeing Corporation</vt:lpstr>
      <vt:lpstr>Peter Fiske – Useful skills</vt:lpstr>
      <vt:lpstr>Peter Fiske – Job Hunting</vt:lpstr>
      <vt:lpstr>Getting hired and having a long career</vt:lpstr>
      <vt:lpstr>My perspective</vt:lpstr>
      <vt:lpstr>PhD Physicist: View from Graduate School</vt:lpstr>
      <vt:lpstr>PhD Physicist: View from Industry</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scientists really do science?</dc:title>
  <dc:creator>woolf larry</dc:creator>
  <cp:lastModifiedBy>Lawrence Woolf</cp:lastModifiedBy>
  <cp:revision>381</cp:revision>
  <dcterms:created xsi:type="dcterms:W3CDTF">2004-06-24T00:18:55Z</dcterms:created>
  <dcterms:modified xsi:type="dcterms:W3CDTF">2014-04-11T15:18:59Z</dcterms:modified>
</cp:coreProperties>
</file>