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2"/>
  </p:notesMasterIdLst>
  <p:handoutMasterIdLst>
    <p:handoutMasterId r:id="rId43"/>
  </p:handoutMasterIdLst>
  <p:sldIdLst>
    <p:sldId id="628" r:id="rId2"/>
    <p:sldId id="883" r:id="rId3"/>
    <p:sldId id="900" r:id="rId4"/>
    <p:sldId id="845" r:id="rId5"/>
    <p:sldId id="888" r:id="rId6"/>
    <p:sldId id="875" r:id="rId7"/>
    <p:sldId id="901" r:id="rId8"/>
    <p:sldId id="914" r:id="rId9"/>
    <p:sldId id="896" r:id="rId10"/>
    <p:sldId id="902" r:id="rId11"/>
    <p:sldId id="904" r:id="rId12"/>
    <p:sldId id="905" r:id="rId13"/>
    <p:sldId id="906" r:id="rId14"/>
    <p:sldId id="907" r:id="rId15"/>
    <p:sldId id="908" r:id="rId16"/>
    <p:sldId id="909" r:id="rId17"/>
    <p:sldId id="882" r:id="rId18"/>
    <p:sldId id="915" r:id="rId19"/>
    <p:sldId id="894" r:id="rId20"/>
    <p:sldId id="784" r:id="rId21"/>
    <p:sldId id="785" r:id="rId22"/>
    <p:sldId id="786" r:id="rId23"/>
    <p:sldId id="787" r:id="rId24"/>
    <p:sldId id="887" r:id="rId25"/>
    <p:sldId id="890" r:id="rId26"/>
    <p:sldId id="733" r:id="rId27"/>
    <p:sldId id="891" r:id="rId28"/>
    <p:sldId id="782" r:id="rId29"/>
    <p:sldId id="783" r:id="rId30"/>
    <p:sldId id="777" r:id="rId31"/>
    <p:sldId id="778" r:id="rId32"/>
    <p:sldId id="899" r:id="rId33"/>
    <p:sldId id="892" r:id="rId34"/>
    <p:sldId id="893" r:id="rId35"/>
    <p:sldId id="850" r:id="rId36"/>
    <p:sldId id="780" r:id="rId37"/>
    <p:sldId id="781" r:id="rId38"/>
    <p:sldId id="910" r:id="rId39"/>
    <p:sldId id="911" r:id="rId40"/>
    <p:sldId id="912" r:id="rId41"/>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C400"/>
    <a:srgbClr val="C8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2787"/>
    <p:restoredTop sz="90924" autoAdjust="0"/>
  </p:normalViewPr>
  <p:slideViewPr>
    <p:cSldViewPr>
      <p:cViewPr>
        <p:scale>
          <a:sx n="70" d="100"/>
          <a:sy n="70" d="100"/>
        </p:scale>
        <p:origin x="-462" y="-1140"/>
      </p:cViewPr>
      <p:guideLst>
        <p:guide orient="horz"/>
        <p:guide pos="571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0884"/>
    </p:cViewPr>
  </p:sorterViewPr>
  <p:notesViewPr>
    <p:cSldViewPr>
      <p:cViewPr varScale="1">
        <p:scale>
          <a:sx n="58" d="100"/>
          <a:sy n="58" d="100"/>
        </p:scale>
        <p:origin x="-25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2771"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2772" name="Rectangle 4"/>
          <p:cNvSpPr>
            <a:spLocks noGrp="1" noChangeArrowheads="1"/>
          </p:cNvSpPr>
          <p:nvPr>
            <p:ph type="ftr" sz="quarter" idx="2"/>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2773" name="Rectangle 5"/>
          <p:cNvSpPr>
            <a:spLocks noGrp="1" noChangeArrowheads="1"/>
          </p:cNvSpPr>
          <p:nvPr>
            <p:ph type="sldNum" sz="quarter" idx="3"/>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9E542CB4-BC77-42E8-B5C5-9F4F7EDEC3A3}" type="slidenum">
              <a:rPr lang="en-US"/>
              <a:pPr/>
              <a:t>‹#›</a:t>
            </a:fld>
            <a:endParaRPr lang="en-US" dirty="0"/>
          </a:p>
        </p:txBody>
      </p:sp>
    </p:spTree>
    <p:extLst>
      <p:ext uri="{BB962C8B-B14F-4D97-AF65-F5344CB8AC3E}">
        <p14:creationId xmlns:p14="http://schemas.microsoft.com/office/powerpoint/2010/main" val="16334844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33795" name="Rectangle 3"/>
          <p:cNvSpPr>
            <a:spLocks noGrp="1" noChangeArrowheads="1"/>
          </p:cNvSpPr>
          <p:nvPr>
            <p:ph type="dt"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3379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33799"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CC824AD3-58CD-4F8B-9611-0E5EE0296311}" type="slidenum">
              <a:rPr lang="en-US"/>
              <a:pPr/>
              <a:t>‹#›</a:t>
            </a:fld>
            <a:endParaRPr lang="en-US" dirty="0"/>
          </a:p>
        </p:txBody>
      </p:sp>
    </p:spTree>
    <p:extLst>
      <p:ext uri="{BB962C8B-B14F-4D97-AF65-F5344CB8AC3E}">
        <p14:creationId xmlns:p14="http://schemas.microsoft.com/office/powerpoint/2010/main" val="41709594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24AD3-58CD-4F8B-9611-0E5EE0296311}" type="slidenum">
              <a:rPr lang="en-US" smtClean="0"/>
              <a:pPr/>
              <a:t>16</a:t>
            </a:fld>
            <a:endParaRPr lang="en-US" dirty="0"/>
          </a:p>
        </p:txBody>
      </p:sp>
    </p:spTree>
    <p:extLst>
      <p:ext uri="{BB962C8B-B14F-4D97-AF65-F5344CB8AC3E}">
        <p14:creationId xmlns:p14="http://schemas.microsoft.com/office/powerpoint/2010/main" val="114517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824AD3-58CD-4F8B-9611-0E5EE0296311}" type="slidenum">
              <a:rPr lang="en-US" smtClean="0"/>
              <a:pPr/>
              <a:t>26</a:t>
            </a:fld>
            <a:endParaRPr lang="en-US" dirty="0"/>
          </a:p>
        </p:txBody>
      </p:sp>
    </p:spTree>
    <p:extLst>
      <p:ext uri="{BB962C8B-B14F-4D97-AF65-F5344CB8AC3E}">
        <p14:creationId xmlns:p14="http://schemas.microsoft.com/office/powerpoint/2010/main" val="2366202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8110F5B3-1669-4C09-B00E-3B6704412BA8}"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6903E299-3178-421F-BB0F-0E48397D72E2}"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9E76750B-5EA1-4B7B-82C7-2AE0970C31EA}"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962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0"/>
            <a:ext cx="7848600" cy="4495800"/>
          </a:xfrm>
        </p:spPr>
        <p:txBody>
          <a:bodyPr/>
          <a:lstStyle/>
          <a:p>
            <a:endParaRPr lang="en-US" dirty="0"/>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dirty="0"/>
          </a:p>
        </p:txBody>
      </p:sp>
      <p:sp>
        <p:nvSpPr>
          <p:cNvPr id="5" name="Slide Number Placeholder 4"/>
          <p:cNvSpPr>
            <a:spLocks noGrp="1"/>
          </p:cNvSpPr>
          <p:nvPr>
            <p:ph type="sldNum" sz="quarter" idx="11"/>
          </p:nvPr>
        </p:nvSpPr>
        <p:spPr>
          <a:xfrm>
            <a:off x="0" y="6477000"/>
            <a:ext cx="9144000" cy="381000"/>
          </a:xfrm>
        </p:spPr>
        <p:txBody>
          <a:bodyPr/>
          <a:lstStyle>
            <a:lvl1pPr>
              <a:defRPr/>
            </a:lvl1pPr>
          </a:lstStyle>
          <a:p>
            <a:fld id="{AE51BCE9-908F-4B55-BA12-C59A4D84EE0D}"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fld id="{24F7F4F4-E79B-43A2-9379-07F4DFBFFA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p:txBody>
          <a:bodyPr/>
          <a:lstStyle>
            <a:lvl1pPr>
              <a:defRPr/>
            </a:lvl1pPr>
          </a:lstStyle>
          <a:p>
            <a:fld id="{38484061-B654-457A-8526-17AFF6CE45B7}"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600200"/>
            <a:ext cx="38481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4882869E-F2CE-471F-A1DC-E29A7822822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Slide Number Placeholder 7"/>
          <p:cNvSpPr>
            <a:spLocks noGrp="1"/>
          </p:cNvSpPr>
          <p:nvPr>
            <p:ph type="sldNum" sz="quarter" idx="11"/>
          </p:nvPr>
        </p:nvSpPr>
        <p:spPr/>
        <p:txBody>
          <a:bodyPr/>
          <a:lstStyle>
            <a:lvl1pPr>
              <a:defRPr/>
            </a:lvl1pPr>
          </a:lstStyle>
          <a:p>
            <a:fld id="{2319C86E-7AF9-4332-B516-B6C40CAF048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1"/>
          </p:nvPr>
        </p:nvSpPr>
        <p:spPr/>
        <p:txBody>
          <a:bodyPr/>
          <a:lstStyle>
            <a:lvl1pPr>
              <a:defRPr/>
            </a:lvl1pPr>
          </a:lstStyle>
          <a:p>
            <a:fld id="{B985F9AF-0C5C-4CDE-9DCA-A9DF5CC471AD}"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Slide Number Placeholder 2"/>
          <p:cNvSpPr>
            <a:spLocks noGrp="1"/>
          </p:cNvSpPr>
          <p:nvPr>
            <p:ph type="sldNum" sz="quarter" idx="11"/>
          </p:nvPr>
        </p:nvSpPr>
        <p:spPr/>
        <p:txBody>
          <a:bodyPr/>
          <a:lstStyle>
            <a:lvl1pPr>
              <a:defRPr/>
            </a:lvl1pPr>
          </a:lstStyle>
          <a:p>
            <a:fld id="{7253C088-3E26-42EF-89A4-48DD36725DEA}"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21786F06-8790-406E-93FA-7995D4B7E8CC}"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1"/>
          </p:nvPr>
        </p:nvSpPr>
        <p:spPr/>
        <p:txBody>
          <a:bodyPr/>
          <a:lstStyle>
            <a:lvl1pPr>
              <a:defRPr/>
            </a:lvl1pPr>
          </a:lstStyle>
          <a:p>
            <a:fld id="{51AE9672-0C0B-4242-B3F8-5ED842BF1988}"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ChangeArrowheads="1"/>
          </p:cNvSpPr>
          <p:nvPr userDrawn="1"/>
        </p:nvSpPr>
        <p:spPr bwMode="auto">
          <a:xfrm>
            <a:off x="0" y="6375400"/>
            <a:ext cx="8991600" cy="482600"/>
          </a:xfrm>
          <a:prstGeom prst="rect">
            <a:avLst/>
          </a:prstGeom>
          <a:solidFill>
            <a:srgbClr val="004182"/>
          </a:solidFill>
          <a:ln w="9525">
            <a:noFill/>
            <a:miter lim="800000"/>
            <a:headEnd/>
            <a:tailEnd/>
          </a:ln>
          <a:effectLst/>
        </p:spPr>
        <p:txBody>
          <a:bodyPr wrap="none" anchor="ctr"/>
          <a:lstStyle/>
          <a:p>
            <a:pPr algn="ctr" eaLnBrk="0" hangingPunct="0"/>
            <a:endParaRPr lang="en-US" sz="1800" dirty="0">
              <a:latin typeface="Arial" charset="0"/>
            </a:endParaRPr>
          </a:p>
        </p:txBody>
      </p:sp>
      <p:pic>
        <p:nvPicPr>
          <p:cNvPr id="195587" name="Picture 3"/>
          <p:cNvPicPr>
            <a:picLocks noChangeAspect="1" noChangeArrowheads="1"/>
          </p:cNvPicPr>
          <p:nvPr userDrawn="1"/>
        </p:nvPicPr>
        <p:blipFill>
          <a:blip r:embed="rId14" cstate="print"/>
          <a:srcRect/>
          <a:stretch>
            <a:fillRect/>
          </a:stretch>
        </p:blipFill>
        <p:spPr bwMode="auto">
          <a:xfrm>
            <a:off x="0" y="0"/>
            <a:ext cx="9144000" cy="955675"/>
          </a:xfrm>
          <a:prstGeom prst="rect">
            <a:avLst/>
          </a:prstGeom>
          <a:noFill/>
        </p:spPr>
      </p:pic>
      <p:sp>
        <p:nvSpPr>
          <p:cNvPr id="195588" name="Rectangle 4"/>
          <p:cNvSpPr>
            <a:spLocks noGrp="1" noChangeArrowheads="1"/>
          </p:cNvSpPr>
          <p:nvPr>
            <p:ph type="title"/>
          </p:nvPr>
        </p:nvSpPr>
        <p:spPr bwMode="auto">
          <a:xfrm>
            <a:off x="304800" y="152400"/>
            <a:ext cx="76962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5589" name="Rectangle 5"/>
          <p:cNvSpPr>
            <a:spLocks noGrp="1" noChangeArrowheads="1"/>
          </p:cNvSpPr>
          <p:nvPr>
            <p:ph type="body" idx="1"/>
          </p:nvPr>
        </p:nvSpPr>
        <p:spPr bwMode="auto">
          <a:xfrm>
            <a:off x="609600" y="1600200"/>
            <a:ext cx="7848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5590" name="Rectangle 6"/>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pitchFamily="18" charset="0"/>
              </a:defRPr>
            </a:lvl1pPr>
          </a:lstStyle>
          <a:p>
            <a:endParaRPr lang="en-US" dirty="0"/>
          </a:p>
        </p:txBody>
      </p:sp>
      <p:sp>
        <p:nvSpPr>
          <p:cNvPr id="195591" name="Rectangle 7"/>
          <p:cNvSpPr>
            <a:spLocks noChangeArrowheads="1"/>
          </p:cNvSpPr>
          <p:nvPr userDrawn="1"/>
        </p:nvSpPr>
        <p:spPr bwMode="auto">
          <a:xfrm>
            <a:off x="0" y="6375400"/>
            <a:ext cx="9144000" cy="482600"/>
          </a:xfrm>
          <a:prstGeom prst="rect">
            <a:avLst/>
          </a:prstGeom>
          <a:solidFill>
            <a:srgbClr val="004182"/>
          </a:solidFill>
          <a:ln w="9525">
            <a:noFill/>
            <a:miter lim="800000"/>
            <a:headEnd/>
            <a:tailEnd/>
          </a:ln>
          <a:effectLst/>
        </p:spPr>
        <p:txBody>
          <a:bodyPr wrap="none" anchor="ctr"/>
          <a:lstStyle/>
          <a:p>
            <a:pPr algn="ctr"/>
            <a:endParaRPr lang="en-US" sz="1800" dirty="0">
              <a:latin typeface="Arial" charset="0"/>
            </a:endParaRPr>
          </a:p>
        </p:txBody>
      </p:sp>
      <p:sp>
        <p:nvSpPr>
          <p:cNvPr id="195593" name="Rectangle 9"/>
          <p:cNvSpPr>
            <a:spLocks noGrp="1" noChangeArrowheads="1"/>
          </p:cNvSpPr>
          <p:nvPr>
            <p:ph type="sldNum" sz="quarter" idx="4"/>
          </p:nvPr>
        </p:nvSpPr>
        <p:spPr bwMode="auto">
          <a:xfrm>
            <a:off x="0" y="6477000"/>
            <a:ext cx="914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1">
                <a:solidFill>
                  <a:schemeClr val="bg1"/>
                </a:solidFill>
                <a:latin typeface="+mn-lt"/>
              </a:defRPr>
            </a:lvl1pPr>
          </a:lstStyle>
          <a:p>
            <a:fld id="{7588B188-7DBE-4070-9A14-5B304A660666}" type="slidenum">
              <a:rPr lang="en-US"/>
              <a:pPr/>
              <a:t>‹#›</a:t>
            </a:fld>
            <a:endParaRPr lang="en-US" dirty="0"/>
          </a:p>
        </p:txBody>
      </p:sp>
      <p:pic>
        <p:nvPicPr>
          <p:cNvPr id="1026" name="Picture 2" descr="Sci"/>
          <p:cNvPicPr>
            <a:picLocks noChangeAspect="1" noChangeArrowheads="1"/>
          </p:cNvPicPr>
          <p:nvPr userDrawn="1"/>
        </p:nvPicPr>
        <p:blipFill>
          <a:blip r:embed="rId15" cstate="print"/>
          <a:srcRect/>
          <a:stretch>
            <a:fillRect/>
          </a:stretch>
        </p:blipFill>
        <p:spPr bwMode="auto">
          <a:xfrm>
            <a:off x="6065837" y="6599237"/>
            <a:ext cx="3078163" cy="258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2600" b="1">
          <a:solidFill>
            <a:schemeClr val="bg1"/>
          </a:solidFill>
          <a:latin typeface="+mj-lt"/>
          <a:ea typeface="+mj-ea"/>
          <a:cs typeface="+mj-cs"/>
        </a:defRPr>
      </a:lvl1pPr>
      <a:lvl2pPr algn="l" rtl="0" fontAlgn="base">
        <a:spcBef>
          <a:spcPct val="0"/>
        </a:spcBef>
        <a:spcAft>
          <a:spcPct val="0"/>
        </a:spcAft>
        <a:defRPr sz="2600" b="1">
          <a:solidFill>
            <a:schemeClr val="bg1"/>
          </a:solidFill>
          <a:latin typeface="Century Gothic" pitchFamily="34" charset="0"/>
        </a:defRPr>
      </a:lvl2pPr>
      <a:lvl3pPr algn="l" rtl="0" fontAlgn="base">
        <a:spcBef>
          <a:spcPct val="0"/>
        </a:spcBef>
        <a:spcAft>
          <a:spcPct val="0"/>
        </a:spcAft>
        <a:defRPr sz="2600" b="1">
          <a:solidFill>
            <a:schemeClr val="bg1"/>
          </a:solidFill>
          <a:latin typeface="Century Gothic" pitchFamily="34" charset="0"/>
        </a:defRPr>
      </a:lvl3pPr>
      <a:lvl4pPr algn="l" rtl="0" fontAlgn="base">
        <a:spcBef>
          <a:spcPct val="0"/>
        </a:spcBef>
        <a:spcAft>
          <a:spcPct val="0"/>
        </a:spcAft>
        <a:defRPr sz="2600" b="1">
          <a:solidFill>
            <a:schemeClr val="bg1"/>
          </a:solidFill>
          <a:latin typeface="Century Gothic" pitchFamily="34" charset="0"/>
        </a:defRPr>
      </a:lvl4pPr>
      <a:lvl5pPr algn="l" rtl="0" fontAlgn="base">
        <a:spcBef>
          <a:spcPct val="0"/>
        </a:spcBef>
        <a:spcAft>
          <a:spcPct val="0"/>
        </a:spcAft>
        <a:defRPr sz="2600" b="1">
          <a:solidFill>
            <a:schemeClr val="bg1"/>
          </a:solidFill>
          <a:latin typeface="Century Gothic" pitchFamily="34" charset="0"/>
        </a:defRPr>
      </a:lvl5pPr>
      <a:lvl6pPr marL="457200" algn="l" rtl="0" fontAlgn="base">
        <a:spcBef>
          <a:spcPct val="0"/>
        </a:spcBef>
        <a:spcAft>
          <a:spcPct val="0"/>
        </a:spcAft>
        <a:defRPr sz="2600" b="1">
          <a:solidFill>
            <a:schemeClr val="bg1"/>
          </a:solidFill>
          <a:latin typeface="Century Gothic" pitchFamily="34" charset="0"/>
        </a:defRPr>
      </a:lvl6pPr>
      <a:lvl7pPr marL="914400" algn="l" rtl="0" fontAlgn="base">
        <a:spcBef>
          <a:spcPct val="0"/>
        </a:spcBef>
        <a:spcAft>
          <a:spcPct val="0"/>
        </a:spcAft>
        <a:defRPr sz="2600" b="1">
          <a:solidFill>
            <a:schemeClr val="bg1"/>
          </a:solidFill>
          <a:latin typeface="Century Gothic" pitchFamily="34" charset="0"/>
        </a:defRPr>
      </a:lvl7pPr>
      <a:lvl8pPr marL="1371600" algn="l" rtl="0" fontAlgn="base">
        <a:spcBef>
          <a:spcPct val="0"/>
        </a:spcBef>
        <a:spcAft>
          <a:spcPct val="0"/>
        </a:spcAft>
        <a:defRPr sz="2600" b="1">
          <a:solidFill>
            <a:schemeClr val="bg1"/>
          </a:solidFill>
          <a:latin typeface="Century Gothic" pitchFamily="34" charset="0"/>
        </a:defRPr>
      </a:lvl8pPr>
      <a:lvl9pPr marL="1828800" algn="l" rtl="0" fontAlgn="base">
        <a:spcBef>
          <a:spcPct val="0"/>
        </a:spcBef>
        <a:spcAft>
          <a:spcPct val="0"/>
        </a:spcAft>
        <a:defRPr sz="2600" b="1">
          <a:solidFill>
            <a:schemeClr val="bg1"/>
          </a:solidFill>
          <a:latin typeface="Century Gothic" pitchFamily="34" charset="0"/>
        </a:defRPr>
      </a:lvl9pPr>
    </p:titleStyle>
    <p:body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spsnational.org/cup/careerpathways/AIP-Careers-Fact-Sheet.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ps.org/careers/guidance/development/index.cf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vspa.berkeley.edu/sites/vspa_space/files/shared/doc/Put_Your_Science_to_Work.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nsf.gov/statistics/nsf09317/content.cfm?pub_id=3920&amp;id=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nsf.gov/statistics/nsf13302/pdf/nsf13302.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aip.org/sites/default/files/statistics/employment/phdinitemp-p-10.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psobserver.org/2014/summer.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aps.org/units/fed/newsletters/spring2013/industry.cf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aps.org/programs/education/graduate/conf2013/index.cfm" TargetMode="External"/><Relationship Id="rId5" Type="http://schemas.openxmlformats.org/officeDocument/2006/relationships/hyperlink" Target="http://www.aps.org/careers/guidance/advisors/bestpractices/" TargetMode="External"/><Relationship Id="rId4" Type="http://schemas.openxmlformats.org/officeDocument/2006/relationships/hyperlink" Target="http://www.aps.org/units/fiap/newsletters/201311/"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ip.org/statistics/trends/reports/physdoctorates0910.pdf"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aip.org/statistics/trends/reports/physdoctorates0910.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physics.oregonstate.edu/~tate/APS2010Tutorial/PanchulaSlides.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4294967295"/>
          </p:nvPr>
        </p:nvSpPr>
        <p:spPr>
          <a:xfrm>
            <a:off x="3581400" y="6400800"/>
            <a:ext cx="1905000" cy="457200"/>
          </a:xfrm>
          <a:prstGeom prst="rect">
            <a:avLst/>
          </a:prstGeom>
        </p:spPr>
        <p:txBody>
          <a:bodyPr/>
          <a:lstStyle/>
          <a:p>
            <a:fld id="{2A2384E0-0F59-471F-93D9-33AB6D14029B}" type="slidenum">
              <a:rPr lang="en-US"/>
              <a:pPr/>
              <a:t>1</a:t>
            </a:fld>
            <a:endParaRPr lang="en-US" dirty="0"/>
          </a:p>
        </p:txBody>
      </p:sp>
      <p:sp>
        <p:nvSpPr>
          <p:cNvPr id="44036" name="Rectangle 4"/>
          <p:cNvSpPr>
            <a:spLocks noChangeArrowheads="1"/>
          </p:cNvSpPr>
          <p:nvPr/>
        </p:nvSpPr>
        <p:spPr bwMode="auto">
          <a:xfrm>
            <a:off x="918948" y="152400"/>
            <a:ext cx="7086600" cy="685800"/>
          </a:xfrm>
          <a:prstGeom prst="rect">
            <a:avLst/>
          </a:prstGeom>
          <a:noFill/>
          <a:ln w="9525">
            <a:noFill/>
            <a:miter lim="800000"/>
            <a:headEnd/>
            <a:tailEnd/>
          </a:ln>
          <a:effectLst/>
        </p:spPr>
        <p:txBody>
          <a:bodyPr anchor="ctr"/>
          <a:lstStyle/>
          <a:p>
            <a:pPr marL="342900" lvl="0" indent="-342900" algn="ctr">
              <a:spcBef>
                <a:spcPct val="20000"/>
              </a:spcBef>
              <a:buClr>
                <a:srgbClr val="0C2D84"/>
              </a:buClr>
              <a:buFont typeface="Wingdings" pitchFamily="2" charset="2"/>
              <a:buChar char="v"/>
            </a:pPr>
            <a:r>
              <a:rPr lang="en-US" sz="2800" b="1" i="1" kern="0" dirty="0">
                <a:solidFill>
                  <a:schemeClr val="bg1"/>
                </a:solidFill>
                <a:latin typeface="Century Gothic"/>
              </a:rPr>
              <a:t>Mentoring Graduate Students for Their Likely Non-Academic Careers</a:t>
            </a:r>
            <a:endParaRPr lang="en-US" sz="2800" b="1" kern="0" dirty="0">
              <a:solidFill>
                <a:schemeClr val="bg1"/>
              </a:solidFill>
              <a:latin typeface="Century Gothic"/>
            </a:endParaRPr>
          </a:p>
        </p:txBody>
      </p:sp>
      <p:sp>
        <p:nvSpPr>
          <p:cNvPr id="44037" name="Rectangle 5"/>
          <p:cNvSpPr>
            <a:spLocks noChangeArrowheads="1"/>
          </p:cNvSpPr>
          <p:nvPr/>
        </p:nvSpPr>
        <p:spPr bwMode="auto">
          <a:xfrm>
            <a:off x="542498" y="4648200"/>
            <a:ext cx="7839501" cy="1447800"/>
          </a:xfrm>
          <a:prstGeom prst="rect">
            <a:avLst/>
          </a:prstGeom>
          <a:noFill/>
          <a:ln w="9525">
            <a:noFill/>
            <a:miter lim="800000"/>
            <a:headEnd/>
            <a:tailEnd/>
          </a:ln>
          <a:effectLst/>
        </p:spPr>
        <p:txBody>
          <a:bodyPr/>
          <a:lstStyle/>
          <a:p>
            <a:pPr marL="342900" indent="-342900" algn="ctr">
              <a:spcBef>
                <a:spcPct val="20000"/>
              </a:spcBef>
            </a:pPr>
            <a:r>
              <a:rPr lang="en-US" sz="1800" dirty="0">
                <a:latin typeface="+mn-lt"/>
              </a:rPr>
              <a:t>Dr. </a:t>
            </a:r>
            <a:r>
              <a:rPr lang="en-US" sz="1800" dirty="0" smtClean="0">
                <a:latin typeface="+mn-lt"/>
              </a:rPr>
              <a:t>Lawrence Woolf</a:t>
            </a:r>
          </a:p>
          <a:p>
            <a:pPr marL="342900" lvl="0" indent="-342900" algn="ctr">
              <a:spcBef>
                <a:spcPct val="20000"/>
              </a:spcBef>
            </a:pPr>
            <a:r>
              <a:rPr lang="en-US" sz="1800" dirty="0">
                <a:solidFill>
                  <a:srgbClr val="000000"/>
                </a:solidFill>
                <a:latin typeface="Century Gothic"/>
              </a:rPr>
              <a:t>General Atomics Aeronautical Systems, Inc</a:t>
            </a:r>
            <a:r>
              <a:rPr lang="en-US" sz="1800" dirty="0" smtClean="0">
                <a:solidFill>
                  <a:srgbClr val="000000"/>
                </a:solidFill>
                <a:latin typeface="Century Gothic"/>
              </a:rPr>
              <a:t>.</a:t>
            </a:r>
            <a:endParaRPr lang="en-US" sz="1800" dirty="0" smtClean="0">
              <a:latin typeface="+mn-lt"/>
            </a:endParaRPr>
          </a:p>
          <a:p>
            <a:pPr marL="342900" indent="-342900" algn="ctr">
              <a:spcBef>
                <a:spcPct val="20000"/>
              </a:spcBef>
            </a:pPr>
            <a:r>
              <a:rPr lang="en-US" sz="1800" dirty="0" smtClean="0">
                <a:latin typeface="+mn-lt"/>
              </a:rPr>
              <a:t>General Atomics Sciences Education Foundation</a:t>
            </a:r>
            <a:endParaRPr lang="en-US" sz="1800" dirty="0">
              <a:latin typeface="+mn-lt"/>
            </a:endParaRPr>
          </a:p>
          <a:p>
            <a:pPr marL="342900" indent="-342900" algn="ctr">
              <a:spcBef>
                <a:spcPct val="20000"/>
              </a:spcBef>
            </a:pPr>
            <a:r>
              <a:rPr lang="en-US" sz="1800" dirty="0" smtClean="0">
                <a:latin typeface="+mn-lt"/>
              </a:rPr>
              <a:t>San Diego, CA 92121</a:t>
            </a:r>
            <a:endParaRPr lang="en-US" sz="1800" dirty="0">
              <a:latin typeface="+mn-lt"/>
            </a:endParaRPr>
          </a:p>
        </p:txBody>
      </p:sp>
      <p:sp>
        <p:nvSpPr>
          <p:cNvPr id="44038" name="Text Box 6"/>
          <p:cNvSpPr txBox="1">
            <a:spLocks noChangeArrowheads="1"/>
          </p:cNvSpPr>
          <p:nvPr/>
        </p:nvSpPr>
        <p:spPr bwMode="auto">
          <a:xfrm>
            <a:off x="450273" y="1676400"/>
            <a:ext cx="7848600" cy="2677656"/>
          </a:xfrm>
          <a:prstGeom prst="rect">
            <a:avLst/>
          </a:prstGeom>
          <a:noFill/>
          <a:ln w="9525">
            <a:noFill/>
            <a:miter lim="800000"/>
            <a:headEnd/>
            <a:tailEnd/>
          </a:ln>
          <a:effectLst/>
        </p:spPr>
        <p:txBody>
          <a:bodyPr wrap="square">
            <a:spAutoFit/>
          </a:bodyPr>
          <a:lstStyle/>
          <a:p>
            <a:pPr algn="ctr">
              <a:spcBef>
                <a:spcPct val="50000"/>
              </a:spcBef>
            </a:pPr>
            <a:r>
              <a:rPr lang="en-US" b="1" dirty="0" smtClean="0">
                <a:latin typeface="+mn-lt"/>
              </a:rPr>
              <a:t>American Association of Physics Teachers Meeting</a:t>
            </a:r>
          </a:p>
          <a:p>
            <a:pPr algn="ctr">
              <a:spcBef>
                <a:spcPct val="50000"/>
              </a:spcBef>
            </a:pPr>
            <a:r>
              <a:rPr lang="en-US" b="1" dirty="0" smtClean="0">
                <a:latin typeface="+mn-lt"/>
              </a:rPr>
              <a:t>San Diego, CA</a:t>
            </a:r>
          </a:p>
          <a:p>
            <a:pPr algn="ctr">
              <a:spcBef>
                <a:spcPct val="50000"/>
              </a:spcBef>
            </a:pPr>
            <a:r>
              <a:rPr lang="en-US" b="1" dirty="0" smtClean="0">
                <a:latin typeface="+mn-lt"/>
              </a:rPr>
              <a:t>January 6, 2015</a:t>
            </a:r>
          </a:p>
          <a:p>
            <a:pPr algn="ctr">
              <a:spcBef>
                <a:spcPct val="50000"/>
              </a:spcBef>
            </a:pPr>
            <a:r>
              <a:rPr lang="en-US" b="1" dirty="0" smtClean="0">
                <a:latin typeface="+mn-lt"/>
              </a:rPr>
              <a:t>Panel GB01</a:t>
            </a:r>
          </a:p>
          <a:p>
            <a:pPr algn="ctr">
              <a:spcBef>
                <a:spcPct val="50000"/>
              </a:spcBef>
            </a:pPr>
            <a:endParaRPr lang="en-US" b="1" dirty="0" smtClean="0">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Findings</a:t>
            </a:r>
          </a:p>
        </p:txBody>
      </p:sp>
      <p:sp>
        <p:nvSpPr>
          <p:cNvPr id="3" name="Content Placeholder 2"/>
          <p:cNvSpPr>
            <a:spLocks noGrp="1"/>
          </p:cNvSpPr>
          <p:nvPr>
            <p:ph idx="1"/>
          </p:nvPr>
        </p:nvSpPr>
        <p:spPr>
          <a:xfrm>
            <a:off x="0" y="1066800"/>
            <a:ext cx="6019800" cy="4876800"/>
          </a:xfrm>
        </p:spPr>
        <p:txBody>
          <a:bodyPr/>
          <a:lstStyle/>
          <a:p>
            <a:r>
              <a:rPr lang="en-US" sz="2000" dirty="0" smtClean="0"/>
              <a:t>Provide career information and guidance</a:t>
            </a:r>
          </a:p>
          <a:p>
            <a:pPr lvl="1"/>
            <a:r>
              <a:rPr lang="en-US" sz="2000" dirty="0" smtClean="0"/>
              <a:t>Faculty should educate both themselves and students about non-academic career paths  and employment statistics</a:t>
            </a:r>
          </a:p>
          <a:p>
            <a:pPr lvl="1"/>
            <a:r>
              <a:rPr lang="en-US" sz="2000" dirty="0" smtClean="0"/>
              <a:t>Invite speakers/alumni from local industries </a:t>
            </a:r>
          </a:p>
          <a:p>
            <a:pPr lvl="1"/>
            <a:r>
              <a:rPr lang="en-US" sz="2000" b="1" dirty="0" smtClean="0">
                <a:solidFill>
                  <a:srgbClr val="00B050"/>
                </a:solidFill>
              </a:rPr>
              <a:t>Resumes and letters of recommendation should reflect broadly on what students can do</a:t>
            </a:r>
          </a:p>
          <a:p>
            <a:pPr lvl="1"/>
            <a:r>
              <a:rPr lang="en-US" sz="2000" dirty="0" smtClean="0"/>
              <a:t>Provide skills that are broadly valued in industry</a:t>
            </a:r>
          </a:p>
          <a:p>
            <a:pPr lvl="1"/>
            <a:r>
              <a:rPr lang="en-US" sz="2000" b="1" i="1" dirty="0" smtClean="0">
                <a:solidFill>
                  <a:srgbClr val="7030A0"/>
                </a:solidFill>
              </a:rPr>
              <a:t>Departments should </a:t>
            </a:r>
            <a:r>
              <a:rPr lang="en-US" sz="2000" b="1" i="1" u="sng" dirty="0" smtClean="0">
                <a:solidFill>
                  <a:srgbClr val="7030A0"/>
                </a:solidFill>
              </a:rPr>
              <a:t>intentionally</a:t>
            </a:r>
            <a:r>
              <a:rPr lang="en-US" sz="2000" b="1" i="1" dirty="0" smtClean="0">
                <a:solidFill>
                  <a:srgbClr val="7030A0"/>
                </a:solidFill>
              </a:rPr>
              <a:t> provide preparation for non-academic careers (recall danger of benign neglect!)</a:t>
            </a:r>
            <a:endParaRPr lang="en-US" sz="2000" dirty="0" smtClean="0">
              <a:solidFill>
                <a:srgbClr val="7030A0"/>
              </a:solidFill>
            </a:endParaRPr>
          </a:p>
          <a:p>
            <a:pPr marL="457200" lvl="1"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447800"/>
            <a:ext cx="3091721" cy="205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3440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228600" y="1295400"/>
            <a:ext cx="5791200" cy="4495800"/>
          </a:xfrm>
        </p:spPr>
        <p:txBody>
          <a:bodyPr/>
          <a:lstStyle/>
          <a:p>
            <a:r>
              <a:rPr lang="en-US" sz="2000" dirty="0" smtClean="0"/>
              <a:t>Leadership</a:t>
            </a:r>
          </a:p>
          <a:p>
            <a:pPr lvl="1"/>
            <a:r>
              <a:rPr lang="en-US" sz="2000" dirty="0" smtClean="0"/>
              <a:t>Conceptualizing and planning projects</a:t>
            </a:r>
          </a:p>
          <a:p>
            <a:pPr lvl="1"/>
            <a:r>
              <a:rPr lang="en-US" sz="2000" dirty="0" smtClean="0"/>
              <a:t>Focus team on attaining goals</a:t>
            </a:r>
          </a:p>
          <a:p>
            <a:pPr lvl="1"/>
            <a:r>
              <a:rPr lang="en-US" sz="2000" dirty="0" smtClean="0"/>
              <a:t>Keep team and stakeholders informed</a:t>
            </a:r>
          </a:p>
          <a:p>
            <a:pPr lvl="1"/>
            <a:r>
              <a:rPr lang="en-US" sz="2000" b="1" i="1" dirty="0" smtClean="0"/>
              <a:t>Graduate students can develop leadership</a:t>
            </a:r>
          </a:p>
          <a:p>
            <a:pPr lvl="2"/>
            <a:r>
              <a:rPr lang="en-US" i="1" dirty="0" smtClean="0"/>
              <a:t>Mentor junior graduate students and undergraduates</a:t>
            </a:r>
          </a:p>
          <a:p>
            <a:pPr lvl="2"/>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11</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76400"/>
            <a:ext cx="2897544"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0919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533400" y="1219200"/>
            <a:ext cx="5029200" cy="4495800"/>
          </a:xfrm>
        </p:spPr>
        <p:txBody>
          <a:bodyPr/>
          <a:lstStyle/>
          <a:p>
            <a:r>
              <a:rPr lang="en-US" sz="2000" dirty="0" smtClean="0"/>
              <a:t>Project Management</a:t>
            </a:r>
          </a:p>
          <a:p>
            <a:pPr lvl="1"/>
            <a:r>
              <a:rPr lang="en-US" sz="2000" dirty="0" smtClean="0"/>
              <a:t>Define project scope</a:t>
            </a:r>
          </a:p>
          <a:p>
            <a:pPr lvl="1"/>
            <a:r>
              <a:rPr lang="en-US" sz="2000" dirty="0" smtClean="0"/>
              <a:t>Develop and follow schedule</a:t>
            </a:r>
          </a:p>
          <a:p>
            <a:pPr lvl="1"/>
            <a:r>
              <a:rPr lang="en-US" sz="2000" dirty="0" smtClean="0"/>
              <a:t>Develop and follow budget</a:t>
            </a:r>
          </a:p>
          <a:p>
            <a:pPr lvl="1"/>
            <a:r>
              <a:rPr lang="en-US" sz="2000" b="1" i="1" dirty="0" smtClean="0"/>
              <a:t>Graduate students can use their thesis research as the project</a:t>
            </a:r>
            <a:endParaRPr lang="en-US" sz="2000" b="1" i="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12</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279026"/>
            <a:ext cx="3257977"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6699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23565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152400" y="1066800"/>
            <a:ext cx="6324600" cy="5791200"/>
          </a:xfrm>
        </p:spPr>
        <p:txBody>
          <a:bodyPr/>
          <a:lstStyle/>
          <a:p>
            <a:r>
              <a:rPr lang="en-US" sz="2000" dirty="0" smtClean="0"/>
              <a:t>Communication Skills</a:t>
            </a:r>
            <a:r>
              <a:rPr lang="en-US" sz="2000" dirty="0"/>
              <a:t>	</a:t>
            </a:r>
            <a:r>
              <a:rPr lang="en-US" sz="2000" dirty="0" smtClean="0"/>
              <a:t>	</a:t>
            </a:r>
          </a:p>
          <a:p>
            <a:pPr lvl="1"/>
            <a:r>
              <a:rPr lang="en-US" sz="2000" dirty="0" smtClean="0"/>
              <a:t>Verbal</a:t>
            </a:r>
          </a:p>
          <a:p>
            <a:pPr lvl="2"/>
            <a:r>
              <a:rPr lang="en-US" dirty="0" smtClean="0"/>
              <a:t> Co-workers, technicians, program managers, upper management, funding sources</a:t>
            </a:r>
          </a:p>
          <a:p>
            <a:pPr lvl="1"/>
            <a:r>
              <a:rPr lang="en-US" sz="2000" dirty="0" smtClean="0"/>
              <a:t>Written</a:t>
            </a:r>
          </a:p>
          <a:p>
            <a:pPr lvl="2"/>
            <a:r>
              <a:rPr lang="en-US" dirty="0" smtClean="0"/>
              <a:t> Monthly reports, proposals, white papers, test plans, test results, final reports</a:t>
            </a:r>
          </a:p>
          <a:p>
            <a:pPr lvl="2"/>
            <a:r>
              <a:rPr lang="en-US" dirty="0" smtClean="0"/>
              <a:t> Graphs and tables for technical and non-technical audiences</a:t>
            </a:r>
          </a:p>
          <a:p>
            <a:pPr lvl="1"/>
            <a:r>
              <a:rPr lang="en-US" sz="2000" b="1" i="1" dirty="0" smtClean="0"/>
              <a:t>Graduate students can hone these skills via thesis updates to advisors and graduate students</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13</a:t>
            </a:fld>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666164"/>
            <a:ext cx="1743075"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85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533400" y="1219200"/>
            <a:ext cx="5257800" cy="4495800"/>
          </a:xfrm>
        </p:spPr>
        <p:txBody>
          <a:bodyPr/>
          <a:lstStyle/>
          <a:p>
            <a:r>
              <a:rPr lang="en-US" sz="2000" dirty="0" smtClean="0"/>
              <a:t>Interpersonal skills</a:t>
            </a:r>
          </a:p>
          <a:p>
            <a:pPr lvl="1"/>
            <a:r>
              <a:rPr lang="en-US" sz="2000" dirty="0" smtClean="0"/>
              <a:t>Work productively with a team as leader or member</a:t>
            </a:r>
          </a:p>
          <a:p>
            <a:pPr lvl="1"/>
            <a:r>
              <a:rPr lang="en-US" sz="2000" dirty="0" smtClean="0"/>
              <a:t>Listening skills</a:t>
            </a:r>
          </a:p>
          <a:p>
            <a:pPr lvl="1"/>
            <a:r>
              <a:rPr lang="en-US" sz="2000" dirty="0" smtClean="0"/>
              <a:t>Interact with customers</a:t>
            </a:r>
          </a:p>
          <a:p>
            <a:r>
              <a:rPr lang="en-US" sz="2000" i="1" dirty="0" smtClean="0"/>
              <a:t>Later stage graduate students can lead early stage graduate students and interact with funding sources</a:t>
            </a:r>
          </a:p>
          <a:p>
            <a:pPr lvl="2"/>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14</a:t>
            </a:fld>
            <a:endParaRPr lang="en-US"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828800"/>
            <a:ext cx="2853093" cy="3260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009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609600" y="1295400"/>
            <a:ext cx="5943600" cy="4495800"/>
          </a:xfrm>
        </p:spPr>
        <p:txBody>
          <a:bodyPr/>
          <a:lstStyle/>
          <a:p>
            <a:r>
              <a:rPr lang="en-US" sz="2000" dirty="0" smtClean="0"/>
              <a:t>Proposal Writing</a:t>
            </a:r>
          </a:p>
          <a:p>
            <a:pPr lvl="1"/>
            <a:r>
              <a:rPr lang="en-US" sz="2000" dirty="0" smtClean="0"/>
              <a:t>Proposals to internal customers</a:t>
            </a:r>
          </a:p>
          <a:p>
            <a:pPr lvl="1"/>
            <a:r>
              <a:rPr lang="en-US" sz="2000" dirty="0" smtClean="0"/>
              <a:t>Proposals to external customers</a:t>
            </a:r>
          </a:p>
          <a:p>
            <a:pPr lvl="1"/>
            <a:r>
              <a:rPr lang="en-US" sz="2000" dirty="0" smtClean="0"/>
              <a:t>Develop planning, research, and writing skills</a:t>
            </a:r>
          </a:p>
          <a:p>
            <a:r>
              <a:rPr lang="en-US" sz="2000" i="1" dirty="0" smtClean="0"/>
              <a:t>Graduate students can:</a:t>
            </a:r>
          </a:p>
          <a:p>
            <a:pPr lvl="1"/>
            <a:r>
              <a:rPr lang="en-US" sz="2000" i="1" dirty="0" smtClean="0"/>
              <a:t>Assist their professors in proposal writing early in their research</a:t>
            </a:r>
          </a:p>
          <a:p>
            <a:pPr lvl="1"/>
            <a:r>
              <a:rPr lang="en-US" sz="2000" i="1" dirty="0" smtClean="0"/>
              <a:t>Take leadership role in proposal writing later in their research</a:t>
            </a:r>
            <a:endParaRPr lang="en-US" sz="2000" i="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15</a:t>
            </a:fld>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501965"/>
            <a:ext cx="1828800" cy="275347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4854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Graduate Education in Physics</a:t>
            </a:r>
            <a:br>
              <a:rPr lang="en-US" dirty="0"/>
            </a:br>
            <a:r>
              <a:rPr lang="en-US" dirty="0"/>
              <a:t>Conference </a:t>
            </a:r>
            <a:r>
              <a:rPr lang="en-US" dirty="0" smtClean="0"/>
              <a:t>Findings</a:t>
            </a:r>
            <a:endParaRPr lang="en-US" dirty="0"/>
          </a:p>
        </p:txBody>
      </p:sp>
      <p:sp>
        <p:nvSpPr>
          <p:cNvPr id="3" name="Content Placeholder 2"/>
          <p:cNvSpPr>
            <a:spLocks noGrp="1"/>
          </p:cNvSpPr>
          <p:nvPr>
            <p:ph idx="1"/>
          </p:nvPr>
        </p:nvSpPr>
        <p:spPr>
          <a:xfrm>
            <a:off x="152400" y="1143000"/>
            <a:ext cx="5638800" cy="4953000"/>
          </a:xfrm>
        </p:spPr>
        <p:txBody>
          <a:bodyPr/>
          <a:lstStyle/>
          <a:p>
            <a:r>
              <a:rPr lang="en-US" sz="2000" dirty="0" smtClean="0">
                <a:solidFill>
                  <a:srgbClr val="00B050"/>
                </a:solidFill>
              </a:rPr>
              <a:t>Connections with industry: research collaborations/internships provide students with better understanding of non-academic careers</a:t>
            </a:r>
          </a:p>
          <a:p>
            <a:r>
              <a:rPr lang="en-US" sz="2000" b="0" dirty="0" smtClean="0"/>
              <a:t>Need to value a broad range of career paths</a:t>
            </a:r>
          </a:p>
          <a:p>
            <a:r>
              <a:rPr lang="en-US" sz="2000" b="0" dirty="0" smtClean="0"/>
              <a:t>Include modern applications/engineering aspects/connections to other areas in graduate classes</a:t>
            </a:r>
          </a:p>
          <a:p>
            <a:r>
              <a:rPr lang="en-US" sz="2000" b="0" dirty="0" smtClean="0"/>
              <a:t>Connect with engineering or business schools for professional skills training</a:t>
            </a:r>
          </a:p>
          <a:p>
            <a:pPr marL="0" indent="0">
              <a:buNone/>
            </a:pPr>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16</a:t>
            </a:fld>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295400"/>
            <a:ext cx="3423403" cy="2133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72074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AIP-Careers-Fact-Sheet – resume writing tips </a:t>
            </a:r>
            <a:endParaRPr lang="en-US" dirty="0"/>
          </a:p>
        </p:txBody>
      </p:sp>
      <p:sp>
        <p:nvSpPr>
          <p:cNvPr id="3" name="Content Placeholder 2"/>
          <p:cNvSpPr>
            <a:spLocks noGrp="1"/>
          </p:cNvSpPr>
          <p:nvPr>
            <p:ph idx="1"/>
          </p:nvPr>
        </p:nvSpPr>
        <p:spPr>
          <a:xfrm>
            <a:off x="609600" y="1295400"/>
            <a:ext cx="5029200" cy="3276600"/>
          </a:xfrm>
        </p:spPr>
        <p:txBody>
          <a:bodyPr/>
          <a:lstStyle/>
          <a:p>
            <a:r>
              <a:rPr lang="en-US" sz="2000" dirty="0">
                <a:solidFill>
                  <a:srgbClr val="0070C0"/>
                </a:solidFill>
              </a:rPr>
              <a:t>T</a:t>
            </a:r>
            <a:r>
              <a:rPr lang="en-US" sz="2000" dirty="0" smtClean="0">
                <a:solidFill>
                  <a:srgbClr val="0070C0"/>
                </a:solidFill>
              </a:rPr>
              <a:t>echnical skills </a:t>
            </a:r>
            <a:r>
              <a:rPr lang="en-US" sz="2000" dirty="0">
                <a:solidFill>
                  <a:srgbClr val="0070C0"/>
                </a:solidFill>
              </a:rPr>
              <a:t>and practical experience </a:t>
            </a:r>
          </a:p>
          <a:p>
            <a:r>
              <a:rPr lang="en-US" sz="2000" b="0" dirty="0"/>
              <a:t>E</a:t>
            </a:r>
            <a:r>
              <a:rPr lang="en-US" sz="2000" b="0" dirty="0" smtClean="0"/>
              <a:t>xperience </a:t>
            </a:r>
            <a:r>
              <a:rPr lang="en-US" sz="2000" b="0" dirty="0"/>
              <a:t>with Lab equipment (mention expertise level) </a:t>
            </a:r>
          </a:p>
          <a:p>
            <a:r>
              <a:rPr lang="en-US" sz="2000" b="0" dirty="0" smtClean="0"/>
              <a:t>Fluency with Microsoft </a:t>
            </a:r>
            <a:r>
              <a:rPr lang="en-US" sz="2000" b="0" dirty="0"/>
              <a:t>Office, </a:t>
            </a:r>
            <a:r>
              <a:rPr lang="en-US" sz="2000" b="0" dirty="0" smtClean="0"/>
              <a:t>Access, </a:t>
            </a:r>
            <a:r>
              <a:rPr lang="en-US" sz="2000" b="0" dirty="0" err="1" smtClean="0"/>
              <a:t>MatLab</a:t>
            </a:r>
            <a:r>
              <a:rPr lang="en-US" sz="2000" b="0" dirty="0"/>
              <a:t>, </a:t>
            </a:r>
            <a:r>
              <a:rPr lang="en-US" sz="2000" b="0" dirty="0" err="1" smtClean="0"/>
              <a:t>LabView</a:t>
            </a:r>
            <a:r>
              <a:rPr lang="en-US" sz="2000" b="0" dirty="0" smtClean="0"/>
              <a:t>, or </a:t>
            </a:r>
            <a:r>
              <a:rPr lang="en-US" sz="2000" b="0" dirty="0"/>
              <a:t>similar analytical/instrument control software </a:t>
            </a:r>
          </a:p>
          <a:p>
            <a:r>
              <a:rPr lang="en-US" sz="2000" b="0" dirty="0"/>
              <a:t>Programming languages (C++, SQL), technologies, and tools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17</a:t>
            </a:fld>
            <a:endParaRPr lang="en-US" dirty="0"/>
          </a:p>
        </p:txBody>
      </p:sp>
      <p:sp>
        <p:nvSpPr>
          <p:cNvPr id="5" name="TextBox 4"/>
          <p:cNvSpPr txBox="1"/>
          <p:nvPr/>
        </p:nvSpPr>
        <p:spPr>
          <a:xfrm>
            <a:off x="592540" y="5211759"/>
            <a:ext cx="7543800" cy="923330"/>
          </a:xfrm>
          <a:prstGeom prst="rect">
            <a:avLst/>
          </a:prstGeom>
          <a:noFill/>
        </p:spPr>
        <p:txBody>
          <a:bodyPr wrap="square" rtlCol="0">
            <a:spAutoFit/>
          </a:bodyPr>
          <a:lstStyle/>
          <a:p>
            <a:r>
              <a:rPr lang="en-US" sz="1800" dirty="0">
                <a:latin typeface="+mn-lt"/>
                <a:hlinkClick r:id="rId2"/>
              </a:rPr>
              <a:t>http://</a:t>
            </a:r>
            <a:r>
              <a:rPr lang="en-US" sz="1800" dirty="0" smtClean="0">
                <a:latin typeface="+mn-lt"/>
                <a:hlinkClick r:id="rId2"/>
              </a:rPr>
              <a:t>www.spsnational.org/cup/careerpathways</a:t>
            </a:r>
          </a:p>
          <a:p>
            <a:r>
              <a:rPr lang="en-US" sz="1800" dirty="0" smtClean="0">
                <a:latin typeface="+mn-lt"/>
              </a:rPr>
              <a:t>AIP Careers Fact Sheet</a:t>
            </a:r>
          </a:p>
          <a:p>
            <a:r>
              <a:rPr lang="en-US" sz="1800" dirty="0" smtClean="0">
                <a:latin typeface="+mn-lt"/>
              </a:rPr>
              <a:t>Careers toolbox for undergraduate physics students, p. 51 </a:t>
            </a:r>
            <a:endParaRPr lang="en-US" sz="1800" dirty="0">
              <a:latin typeface="+mn-lt"/>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188607" cy="3619500"/>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41413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APS Professional Guidebook</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18</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219200"/>
            <a:ext cx="3810000" cy="2079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600200"/>
            <a:ext cx="5181600" cy="2862322"/>
          </a:xfrm>
          <a:prstGeom prst="rect">
            <a:avLst/>
          </a:prstGeom>
        </p:spPr>
        <p:txBody>
          <a:bodyPr wrap="square">
            <a:spAutoFit/>
          </a:bodyPr>
          <a:lstStyle/>
          <a:p>
            <a:pPr marL="342900" indent="-342900">
              <a:buFont typeface="Arial" panose="020B0604020202020204" pitchFamily="34" charset="0"/>
              <a:buChar char="•"/>
            </a:pPr>
            <a:r>
              <a:rPr lang="en-US" sz="2000" dirty="0" smtClean="0">
                <a:latin typeface="+mn-lt"/>
              </a:rPr>
              <a:t>Introduction</a:t>
            </a:r>
            <a:endParaRPr lang="en-US" sz="2000" dirty="0">
              <a:latin typeface="+mn-lt"/>
            </a:endParaRPr>
          </a:p>
          <a:p>
            <a:pPr marL="342900" indent="-342900">
              <a:buFont typeface="Arial" panose="020B0604020202020204" pitchFamily="34" charset="0"/>
              <a:buChar char="•"/>
            </a:pPr>
            <a:r>
              <a:rPr lang="en-US" sz="2000" dirty="0">
                <a:latin typeface="+mn-lt"/>
              </a:rPr>
              <a:t>Career Planning and Self-Assessment</a:t>
            </a:r>
          </a:p>
          <a:p>
            <a:pPr marL="342900" indent="-342900">
              <a:buFont typeface="Arial" panose="020B0604020202020204" pitchFamily="34" charset="0"/>
              <a:buChar char="•"/>
            </a:pPr>
            <a:r>
              <a:rPr lang="en-US" sz="2000" b="1" dirty="0">
                <a:solidFill>
                  <a:srgbClr val="0070C0"/>
                </a:solidFill>
                <a:latin typeface="+mn-lt"/>
              </a:rPr>
              <a:t>Taking a Skills Inventory</a:t>
            </a:r>
          </a:p>
          <a:p>
            <a:pPr marL="342900" indent="-342900">
              <a:buFont typeface="Arial" panose="020B0604020202020204" pitchFamily="34" charset="0"/>
              <a:buChar char="•"/>
            </a:pPr>
            <a:r>
              <a:rPr lang="en-US" sz="2000" dirty="0">
                <a:latin typeface="+mn-lt"/>
              </a:rPr>
              <a:t>Conducting Informational Interviews</a:t>
            </a:r>
          </a:p>
          <a:p>
            <a:pPr marL="342900" indent="-342900">
              <a:buFont typeface="Arial" panose="020B0604020202020204" pitchFamily="34" charset="0"/>
              <a:buChar char="•"/>
            </a:pPr>
            <a:r>
              <a:rPr lang="en-US" sz="2000" dirty="0">
                <a:latin typeface="+mn-lt"/>
              </a:rPr>
              <a:t>Networking</a:t>
            </a:r>
          </a:p>
          <a:p>
            <a:pPr marL="342900" indent="-342900">
              <a:buFont typeface="Arial" panose="020B0604020202020204" pitchFamily="34" charset="0"/>
              <a:buChar char="•"/>
            </a:pPr>
            <a:r>
              <a:rPr lang="en-US" sz="2000" dirty="0">
                <a:latin typeface="+mn-lt"/>
              </a:rPr>
              <a:t>Connecting with Opportunity</a:t>
            </a:r>
          </a:p>
          <a:p>
            <a:pPr marL="342900" indent="-342900">
              <a:buFont typeface="Arial" panose="020B0604020202020204" pitchFamily="34" charset="0"/>
              <a:buChar char="•"/>
            </a:pPr>
            <a:r>
              <a:rPr lang="en-US" sz="2000" dirty="0">
                <a:latin typeface="+mn-lt"/>
              </a:rPr>
              <a:t>Putting Together an Effective Resume</a:t>
            </a:r>
          </a:p>
          <a:p>
            <a:pPr marL="342900" indent="-342900">
              <a:buFont typeface="Arial" panose="020B0604020202020204" pitchFamily="34" charset="0"/>
              <a:buChar char="•"/>
            </a:pPr>
            <a:r>
              <a:rPr lang="en-US" sz="2000" dirty="0">
                <a:latin typeface="+mn-lt"/>
              </a:rPr>
              <a:t>Interviewing and Negotiation</a:t>
            </a:r>
          </a:p>
          <a:p>
            <a:pPr marL="342900" indent="-342900">
              <a:buFont typeface="Arial" panose="020B0604020202020204" pitchFamily="34" charset="0"/>
              <a:buChar char="•"/>
            </a:pPr>
            <a:r>
              <a:rPr lang="en-US" sz="2000" dirty="0">
                <a:latin typeface="+mn-lt"/>
              </a:rPr>
              <a:t>Try, Try Again!</a:t>
            </a:r>
          </a:p>
        </p:txBody>
      </p:sp>
      <p:sp>
        <p:nvSpPr>
          <p:cNvPr id="6" name="Rectangle 5"/>
          <p:cNvSpPr/>
          <p:nvPr/>
        </p:nvSpPr>
        <p:spPr>
          <a:xfrm>
            <a:off x="304800" y="5090527"/>
            <a:ext cx="7848600" cy="646331"/>
          </a:xfrm>
          <a:prstGeom prst="rect">
            <a:avLst/>
          </a:prstGeom>
        </p:spPr>
        <p:txBody>
          <a:bodyPr wrap="square">
            <a:spAutoFit/>
          </a:bodyPr>
          <a:lstStyle/>
          <a:p>
            <a:r>
              <a:rPr lang="en-US" sz="1800" dirty="0">
                <a:latin typeface="+mn-lt"/>
                <a:hlinkClick r:id="rId3"/>
              </a:rPr>
              <a:t>http://</a:t>
            </a:r>
            <a:r>
              <a:rPr lang="en-US" sz="1800" dirty="0" smtClean="0">
                <a:latin typeface="+mn-lt"/>
                <a:hlinkClick r:id="rId3"/>
              </a:rPr>
              <a:t>www.aps.org/careers/guidance/development/index.cfm</a:t>
            </a:r>
            <a:endParaRPr lang="en-US" sz="1800" dirty="0" smtClean="0">
              <a:latin typeface="+mn-lt"/>
            </a:endParaRPr>
          </a:p>
          <a:p>
            <a:endParaRPr lang="en-US" sz="1800" dirty="0" smtClean="0">
              <a:latin typeface="+mn-lt"/>
            </a:endParaRPr>
          </a:p>
        </p:txBody>
      </p:sp>
    </p:spTree>
    <p:extLst>
      <p:ext uri="{BB962C8B-B14F-4D97-AF65-F5344CB8AC3E}">
        <p14:creationId xmlns:p14="http://schemas.microsoft.com/office/powerpoint/2010/main" val="3208111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Peter Fiske – Useful skills</a:t>
            </a:r>
            <a:endParaRPr lang="en-US" dirty="0"/>
          </a:p>
        </p:txBody>
      </p:sp>
      <p:sp>
        <p:nvSpPr>
          <p:cNvPr id="3" name="Content Placeholder 2"/>
          <p:cNvSpPr>
            <a:spLocks noGrp="1"/>
          </p:cNvSpPr>
          <p:nvPr>
            <p:ph idx="1"/>
          </p:nvPr>
        </p:nvSpPr>
        <p:spPr>
          <a:xfrm>
            <a:off x="533400" y="1143000"/>
            <a:ext cx="6019800" cy="3733800"/>
          </a:xfrm>
        </p:spPr>
        <p:txBody>
          <a:bodyPr/>
          <a:lstStyle/>
          <a:p>
            <a:r>
              <a:rPr lang="en-US" sz="2000" dirty="0"/>
              <a:t>“Of the many skills you developed while in graduate school, which </a:t>
            </a:r>
            <a:r>
              <a:rPr lang="en-US" sz="2000" dirty="0" smtClean="0"/>
              <a:t>ones </a:t>
            </a:r>
            <a:r>
              <a:rPr lang="en-US" sz="2000" dirty="0"/>
              <a:t>are the most valuable to you now?” </a:t>
            </a:r>
          </a:p>
          <a:p>
            <a:pPr lvl="1"/>
            <a:r>
              <a:rPr lang="en-US" sz="2000" dirty="0" smtClean="0"/>
              <a:t>Learning </a:t>
            </a:r>
            <a:r>
              <a:rPr lang="en-US" sz="2000" dirty="0"/>
              <a:t>to seek out problems and solutions </a:t>
            </a:r>
          </a:p>
          <a:p>
            <a:pPr lvl="1"/>
            <a:r>
              <a:rPr lang="en-US" sz="2000" dirty="0" smtClean="0"/>
              <a:t>Ability </a:t>
            </a:r>
            <a:r>
              <a:rPr lang="en-US" sz="2000" dirty="0"/>
              <a:t>to create </a:t>
            </a:r>
          </a:p>
          <a:p>
            <a:pPr lvl="1"/>
            <a:r>
              <a:rPr lang="en-US" sz="2000" dirty="0"/>
              <a:t>Ability to work productively with difficult people </a:t>
            </a:r>
          </a:p>
          <a:p>
            <a:pPr lvl="1"/>
            <a:r>
              <a:rPr lang="en-US" sz="2000" b="1" i="1" dirty="0" smtClean="0"/>
              <a:t>The </a:t>
            </a:r>
            <a:r>
              <a:rPr lang="en-US" sz="2000" b="1" i="1" dirty="0"/>
              <a:t>ability and courage to start something even if you don’t </a:t>
            </a:r>
            <a:r>
              <a:rPr lang="en-US" sz="2000" b="1" i="1" dirty="0" smtClean="0"/>
              <a:t>know </a:t>
            </a:r>
            <a:r>
              <a:rPr lang="en-US" sz="2000" b="1" i="1" dirty="0"/>
              <a:t>how yet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19</a:t>
            </a:fld>
            <a:endParaRPr lang="en-US" dirty="0"/>
          </a:p>
        </p:txBody>
      </p:sp>
      <p:sp>
        <p:nvSpPr>
          <p:cNvPr id="5" name="Rectangle 4"/>
          <p:cNvSpPr/>
          <p:nvPr/>
        </p:nvSpPr>
        <p:spPr>
          <a:xfrm>
            <a:off x="457200" y="4876800"/>
            <a:ext cx="8534400" cy="1200329"/>
          </a:xfrm>
          <a:prstGeom prst="rect">
            <a:avLst/>
          </a:prstGeom>
        </p:spPr>
        <p:txBody>
          <a:bodyPr wrap="square">
            <a:spAutoFit/>
          </a:bodyPr>
          <a:lstStyle/>
          <a:p>
            <a:r>
              <a:rPr lang="en-US" sz="1800" dirty="0">
                <a:latin typeface="+mn-lt"/>
                <a:hlinkClick r:id="rId2"/>
              </a:rPr>
              <a:t>http://</a:t>
            </a:r>
            <a:r>
              <a:rPr lang="en-US" sz="1800" dirty="0" smtClean="0">
                <a:latin typeface="+mn-lt"/>
                <a:hlinkClick r:id="rId2"/>
              </a:rPr>
              <a:t>vspa.berkeley.edu/sites/vspa_space/files/shared/doc/Put_Your_Science_to_Work.pdf</a:t>
            </a:r>
            <a:endParaRPr lang="en-US" sz="1800" dirty="0" smtClean="0">
              <a:latin typeface="+mn-lt"/>
            </a:endParaRPr>
          </a:p>
          <a:p>
            <a:r>
              <a:rPr lang="en-US" sz="1800" b="1" dirty="0">
                <a:latin typeface="+mn-lt"/>
              </a:rPr>
              <a:t>Put Your Science to Work: The Take-Charge Career Guide for Scientists - Practical Advise,,, Proven Techniques</a:t>
            </a:r>
            <a:r>
              <a:rPr lang="en-US" sz="1800" dirty="0">
                <a:latin typeface="+mn-lt"/>
              </a:rPr>
              <a:t> by Peter S. </a:t>
            </a:r>
            <a:r>
              <a:rPr lang="en-US" sz="1800" dirty="0" smtClean="0">
                <a:latin typeface="+mn-lt"/>
              </a:rPr>
              <a:t>Fiske </a:t>
            </a:r>
            <a:r>
              <a:rPr lang="en-US" sz="1800" dirty="0">
                <a:latin typeface="+mn-lt"/>
              </a:rPr>
              <a:t>and Aaron </a:t>
            </a:r>
            <a:r>
              <a:rPr lang="en-US" sz="1800" dirty="0" smtClean="0">
                <a:latin typeface="+mn-lt"/>
              </a:rPr>
              <a:t>Louie</a:t>
            </a:r>
            <a:endParaRPr lang="en-US" sz="1800" dirty="0">
              <a:latin typeface="+mn-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5929" y="1143000"/>
            <a:ext cx="223837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4980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07" y="228600"/>
            <a:ext cx="5715000" cy="762000"/>
          </a:xfrm>
        </p:spPr>
        <p:txBody>
          <a:bodyPr/>
          <a:lstStyle/>
          <a:p>
            <a:r>
              <a:rPr lang="en-US" dirty="0" smtClean="0"/>
              <a:t>Mentoring landscape: from A to F</a:t>
            </a:r>
            <a:endParaRPr lang="en-US" dirty="0"/>
          </a:p>
        </p:txBody>
      </p:sp>
      <p:sp>
        <p:nvSpPr>
          <p:cNvPr id="3" name="Content Placeholder 2"/>
          <p:cNvSpPr>
            <a:spLocks noGrp="1"/>
          </p:cNvSpPr>
          <p:nvPr>
            <p:ph idx="1"/>
          </p:nvPr>
        </p:nvSpPr>
        <p:spPr>
          <a:xfrm>
            <a:off x="609600" y="1600200"/>
            <a:ext cx="7848600" cy="1524000"/>
          </a:xfrm>
        </p:spPr>
        <p:txBody>
          <a:bodyPr/>
          <a:lstStyle/>
          <a:p>
            <a:r>
              <a:rPr lang="en-US" sz="2400" dirty="0" smtClean="0"/>
              <a:t>Advise</a:t>
            </a:r>
          </a:p>
          <a:p>
            <a:r>
              <a:rPr lang="en-US" sz="2400" dirty="0" smtClean="0"/>
              <a:t>Act as role model</a:t>
            </a:r>
          </a:p>
          <a:p>
            <a:r>
              <a:rPr lang="en-US" sz="2400" dirty="0" smtClean="0"/>
              <a:t>Adjust or suggest curriculum</a:t>
            </a:r>
          </a:p>
        </p:txBody>
      </p:sp>
      <p:sp>
        <p:nvSpPr>
          <p:cNvPr id="4" name="Slide Number Placeholder 3"/>
          <p:cNvSpPr>
            <a:spLocks noGrp="1"/>
          </p:cNvSpPr>
          <p:nvPr>
            <p:ph type="sldNum" sz="quarter" idx="11"/>
          </p:nvPr>
        </p:nvSpPr>
        <p:spPr/>
        <p:txBody>
          <a:bodyPr/>
          <a:lstStyle/>
          <a:p>
            <a:fld id="{24F7F4F4-E79B-43A2-9379-07F4DFBFFA36}" type="slidenum">
              <a:rPr lang="en-US" smtClean="0"/>
              <a:pPr/>
              <a:t>2</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2214" y="228600"/>
            <a:ext cx="3401786" cy="190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3162715"/>
            <a:ext cx="3733800" cy="3238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5800" y="3886200"/>
            <a:ext cx="2286000" cy="1200329"/>
          </a:xfrm>
          <a:prstGeom prst="rect">
            <a:avLst/>
          </a:prstGeom>
          <a:noFill/>
        </p:spPr>
        <p:txBody>
          <a:bodyPr wrap="square" rtlCol="0">
            <a:spAutoFit/>
          </a:bodyPr>
          <a:lstStyle/>
          <a:p>
            <a:pPr marL="342900" indent="-342900">
              <a:buClr>
                <a:srgbClr val="002060"/>
              </a:buClr>
              <a:buFont typeface="Wingdings" panose="05000000000000000000" pitchFamily="2" charset="2"/>
              <a:buChar char="v"/>
            </a:pPr>
            <a:r>
              <a:rPr lang="en-US" b="1" dirty="0" smtClean="0">
                <a:latin typeface="+mn-lt"/>
              </a:rPr>
              <a:t>Framing the graduate experience</a:t>
            </a:r>
            <a:endParaRPr lang="en-US" b="1" dirty="0">
              <a:latin typeface="+mn-lt"/>
            </a:endParaRPr>
          </a:p>
        </p:txBody>
      </p:sp>
    </p:spTree>
    <p:extLst>
      <p:ext uri="{BB962C8B-B14F-4D97-AF65-F5344CB8AC3E}">
        <p14:creationId xmlns:p14="http://schemas.microsoft.com/office/powerpoint/2010/main" val="2640899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2001: Majority of Physics PhDs are in Industry</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20</a:t>
            </a:fld>
            <a:endParaRPr lang="en-US" dirty="0"/>
          </a:p>
        </p:txBody>
      </p:sp>
      <p:sp>
        <p:nvSpPr>
          <p:cNvPr id="7" name="TextBox 6"/>
          <p:cNvSpPr txBox="1"/>
          <p:nvPr/>
        </p:nvSpPr>
        <p:spPr>
          <a:xfrm>
            <a:off x="609600" y="5569047"/>
            <a:ext cx="8077200" cy="830997"/>
          </a:xfrm>
          <a:prstGeom prst="rect">
            <a:avLst/>
          </a:prstGeom>
          <a:noFill/>
        </p:spPr>
        <p:txBody>
          <a:bodyPr wrap="square" rtlCol="0">
            <a:spAutoFit/>
          </a:bodyPr>
          <a:lstStyle/>
          <a:p>
            <a:r>
              <a:rPr lang="en-US" sz="1600" dirty="0" smtClean="0">
                <a:latin typeface="+mn-lt"/>
              </a:rPr>
              <a:t>Career Outcomes for PhD Physicists – Information from the NSF’s Survey of Doctoral Recipients, by Michael </a:t>
            </a:r>
            <a:r>
              <a:rPr lang="en-US" sz="1600" dirty="0" err="1" smtClean="0">
                <a:latin typeface="+mn-lt"/>
              </a:rPr>
              <a:t>Neuschatz</a:t>
            </a:r>
            <a:r>
              <a:rPr lang="en-US" sz="1600" dirty="0" smtClean="0">
                <a:latin typeface="+mn-lt"/>
              </a:rPr>
              <a:t> and Mark </a:t>
            </a:r>
            <a:r>
              <a:rPr lang="en-US" sz="1600" dirty="0" err="1" smtClean="0">
                <a:latin typeface="+mn-lt"/>
              </a:rPr>
              <a:t>McFarling</a:t>
            </a:r>
            <a:r>
              <a:rPr lang="en-US" sz="1600" dirty="0" smtClean="0">
                <a:latin typeface="+mn-lt"/>
              </a:rPr>
              <a:t> (AIP Statistical Research Center report)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19800" cy="437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114800" y="3255468"/>
            <a:ext cx="685800" cy="146893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191000" y="1676400"/>
            <a:ext cx="609600" cy="762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2746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NSF Survey of Employed Doctoral Scientists and Engineers</a:t>
            </a:r>
            <a:endParaRPr lang="en-US" dirty="0"/>
          </a:p>
        </p:txBody>
      </p:sp>
      <p:sp>
        <p:nvSpPr>
          <p:cNvPr id="3" name="Content Placeholder 2"/>
          <p:cNvSpPr>
            <a:spLocks noGrp="1"/>
          </p:cNvSpPr>
          <p:nvPr>
            <p:ph idx="1"/>
          </p:nvPr>
        </p:nvSpPr>
        <p:spPr>
          <a:xfrm>
            <a:off x="222662" y="3886200"/>
            <a:ext cx="7848600" cy="990600"/>
          </a:xfrm>
        </p:spPr>
        <p:txBody>
          <a:bodyPr/>
          <a:lstStyle/>
          <a:p>
            <a:pPr marL="0" indent="0">
              <a:buNone/>
            </a:pPr>
            <a:r>
              <a:rPr lang="en-US" sz="1600" b="0" dirty="0" smtClean="0"/>
              <a:t>Table </a:t>
            </a:r>
            <a:r>
              <a:rPr lang="en-US" sz="1600" b="0" dirty="0"/>
              <a:t>15 of the 2006 NSF </a:t>
            </a:r>
            <a:r>
              <a:rPr lang="en-US" sz="1600" b="0" dirty="0" smtClean="0"/>
              <a:t>survey: Characteristics </a:t>
            </a:r>
            <a:r>
              <a:rPr lang="en-US" sz="1600" b="0" dirty="0"/>
              <a:t>of Doctoral Scientists and Engineers in the United States: 2006</a:t>
            </a:r>
          </a:p>
          <a:p>
            <a:pPr marL="0" indent="0">
              <a:buNone/>
            </a:pPr>
            <a:r>
              <a:rPr lang="en-US" sz="1600" b="0" u="sng" dirty="0">
                <a:hlinkClick r:id="rId2"/>
              </a:rPr>
              <a:t>http://</a:t>
            </a:r>
            <a:r>
              <a:rPr lang="en-US" sz="1600" b="0" u="sng" dirty="0" smtClean="0">
                <a:hlinkClick r:id="rId2"/>
              </a:rPr>
              <a:t>www.nsf.gov/statistics/nsf09317/content.cfm?pub_id=3920 id=2</a:t>
            </a:r>
            <a:endParaRPr lang="en-US" sz="1600" b="0" dirty="0"/>
          </a:p>
          <a:p>
            <a:pPr marL="0"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21</a:t>
            </a:fld>
            <a:endParaRPr lang="en-US" dirty="0"/>
          </a:p>
        </p:txBody>
      </p:sp>
      <p:sp>
        <p:nvSpPr>
          <p:cNvPr id="7" name="TextBox 6"/>
          <p:cNvSpPr txBox="1"/>
          <p:nvPr/>
        </p:nvSpPr>
        <p:spPr>
          <a:xfrm>
            <a:off x="228600" y="1295400"/>
            <a:ext cx="8177545" cy="1323439"/>
          </a:xfrm>
          <a:prstGeom prst="rect">
            <a:avLst/>
          </a:prstGeom>
          <a:noFill/>
        </p:spPr>
        <p:txBody>
          <a:bodyPr wrap="square" rtlCol="0">
            <a:spAutoFit/>
          </a:bodyPr>
          <a:lstStyle/>
          <a:p>
            <a:pPr marL="342900" indent="-342900">
              <a:buClr>
                <a:schemeClr val="accent2"/>
              </a:buClr>
              <a:buFont typeface="Wingdings" panose="05000000000000000000" pitchFamily="2" charset="2"/>
              <a:buChar char="v"/>
            </a:pPr>
            <a:r>
              <a:rPr lang="en-US" sz="2000" dirty="0" smtClean="0">
                <a:latin typeface="+mn-lt"/>
              </a:rPr>
              <a:t>Physics:</a:t>
            </a:r>
          </a:p>
          <a:p>
            <a:pPr marL="800100" lvl="1" indent="-342900">
              <a:buClr>
                <a:schemeClr val="accent2"/>
              </a:buClr>
              <a:buFont typeface="Arial" panose="020B0604020202020204" pitchFamily="34" charset="0"/>
              <a:buChar char="•"/>
            </a:pPr>
            <a:r>
              <a:rPr lang="en-US" sz="2000" dirty="0" smtClean="0">
                <a:latin typeface="+mn-lt"/>
              </a:rPr>
              <a:t>Total employed: 34,310</a:t>
            </a:r>
          </a:p>
          <a:p>
            <a:pPr marL="800100" lvl="1" indent="-342900">
              <a:buClr>
                <a:schemeClr val="accent2"/>
              </a:buClr>
              <a:buFont typeface="Arial" panose="020B0604020202020204" pitchFamily="34" charset="0"/>
              <a:buChar char="•"/>
            </a:pPr>
            <a:r>
              <a:rPr lang="en-US" sz="2000" b="1" dirty="0" smtClean="0">
                <a:latin typeface="+mn-lt"/>
              </a:rPr>
              <a:t>Teaching as primary or secondary work activity: 8,270 (24%)</a:t>
            </a:r>
            <a:endParaRPr lang="en-US" sz="2000" b="1" dirty="0">
              <a:latin typeface="+mn-lt"/>
            </a:endParaRPr>
          </a:p>
        </p:txBody>
      </p:sp>
    </p:spTree>
    <p:extLst>
      <p:ext uri="{BB962C8B-B14F-4D97-AF65-F5344CB8AC3E}">
        <p14:creationId xmlns:p14="http://schemas.microsoft.com/office/powerpoint/2010/main" val="857050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NSF Survey of Doctorate Recipients (SDR)</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22</a:t>
            </a:fld>
            <a:endParaRPr lang="en-US" dirty="0"/>
          </a:p>
        </p:txBody>
      </p:sp>
      <p:sp>
        <p:nvSpPr>
          <p:cNvPr id="3" name="TextBox 2"/>
          <p:cNvSpPr txBox="1"/>
          <p:nvPr/>
        </p:nvSpPr>
        <p:spPr>
          <a:xfrm>
            <a:off x="457200" y="1066800"/>
            <a:ext cx="7924800" cy="3354765"/>
          </a:xfrm>
          <a:prstGeom prst="rect">
            <a:avLst/>
          </a:prstGeom>
          <a:noFill/>
        </p:spPr>
        <p:txBody>
          <a:bodyPr wrap="square" rtlCol="0">
            <a:spAutoFit/>
          </a:bodyPr>
          <a:lstStyle/>
          <a:p>
            <a:pPr marL="342900" indent="-342900">
              <a:buClr>
                <a:schemeClr val="accent2"/>
              </a:buClr>
              <a:buFont typeface="Wingdings" panose="05000000000000000000" pitchFamily="2" charset="2"/>
              <a:buChar char="v"/>
            </a:pPr>
            <a:r>
              <a:rPr lang="en-US" sz="2000" b="1" dirty="0" smtClean="0">
                <a:latin typeface="+mn-lt"/>
              </a:rPr>
              <a:t>34,900 employed physicists</a:t>
            </a:r>
          </a:p>
          <a:p>
            <a:pPr marL="342900" indent="-342900">
              <a:buClr>
                <a:schemeClr val="accent2"/>
              </a:buClr>
              <a:buFont typeface="Wingdings" panose="05000000000000000000" pitchFamily="2" charset="2"/>
              <a:buChar char="v"/>
            </a:pPr>
            <a:r>
              <a:rPr lang="en-US" sz="2000" b="1" dirty="0" smtClean="0">
                <a:latin typeface="+mn-lt"/>
              </a:rPr>
              <a:t>13,000 at educational institutions (37%)</a:t>
            </a:r>
          </a:p>
          <a:p>
            <a:pPr marL="800100" lvl="1" indent="-342900">
              <a:buClr>
                <a:schemeClr val="accent2"/>
              </a:buClr>
              <a:buFont typeface="Arial" panose="020B0604020202020204" pitchFamily="34" charset="0"/>
              <a:buChar char="•"/>
            </a:pPr>
            <a:r>
              <a:rPr lang="en-US" sz="2000" dirty="0" smtClean="0">
                <a:latin typeface="+mn-lt"/>
              </a:rPr>
              <a:t>9,700 are post-secondary physics teachers (28%)</a:t>
            </a:r>
          </a:p>
          <a:p>
            <a:pPr marL="342900" indent="-342900">
              <a:buClr>
                <a:schemeClr val="accent2"/>
              </a:buClr>
              <a:buFont typeface="Wingdings" panose="05000000000000000000" pitchFamily="2" charset="2"/>
              <a:buChar char="v"/>
            </a:pPr>
            <a:r>
              <a:rPr lang="en-US" sz="2000" b="1" dirty="0" smtClean="0">
                <a:latin typeface="+mn-lt"/>
              </a:rPr>
              <a:t>21,900 at non-academic institutions (63%)</a:t>
            </a:r>
          </a:p>
          <a:p>
            <a:pPr marL="914400" lvl="1" indent="-457200">
              <a:buClr>
                <a:schemeClr val="accent2"/>
              </a:buClr>
              <a:buFont typeface="Arial" panose="020B0604020202020204" pitchFamily="34" charset="0"/>
              <a:buChar char="•"/>
            </a:pPr>
            <a:r>
              <a:rPr lang="en-US" sz="2000" dirty="0" smtClean="0">
                <a:latin typeface="+mn-lt"/>
              </a:rPr>
              <a:t>17,200 at private (49%)</a:t>
            </a:r>
          </a:p>
          <a:p>
            <a:pPr marL="914400" lvl="1" indent="-457200">
              <a:buClr>
                <a:schemeClr val="accent2"/>
              </a:buClr>
              <a:buFont typeface="Arial" panose="020B0604020202020204" pitchFamily="34" charset="0"/>
              <a:buChar char="•"/>
            </a:pPr>
            <a:r>
              <a:rPr lang="en-US" sz="2000" dirty="0" smtClean="0">
                <a:latin typeface="+mn-lt"/>
              </a:rPr>
              <a:t>3,500 at government (10%)</a:t>
            </a:r>
          </a:p>
          <a:p>
            <a:pPr marL="914400" lvl="1" indent="-457200">
              <a:buClr>
                <a:schemeClr val="accent2"/>
              </a:buClr>
              <a:buFont typeface="Arial" panose="020B0604020202020204" pitchFamily="34" charset="0"/>
              <a:buChar char="•"/>
            </a:pPr>
            <a:r>
              <a:rPr lang="en-US" sz="2000" dirty="0" smtClean="0">
                <a:latin typeface="+mn-lt"/>
              </a:rPr>
              <a:t>1,200 self-employed (3%)</a:t>
            </a:r>
          </a:p>
          <a:p>
            <a:pPr marL="342900" indent="-342900">
              <a:buFont typeface="Wingdings" panose="05000000000000000000" pitchFamily="2" charset="2"/>
              <a:buChar char="v"/>
            </a:pPr>
            <a:endParaRPr lang="en-US" dirty="0"/>
          </a:p>
          <a:p>
            <a:r>
              <a:rPr lang="en-US" sz="1600" dirty="0" smtClean="0">
                <a:latin typeface="+mn-lt"/>
              </a:rPr>
              <a:t>Characteristics </a:t>
            </a:r>
            <a:r>
              <a:rPr lang="en-US" sz="1600" dirty="0">
                <a:latin typeface="+mn-lt"/>
              </a:rPr>
              <a:t>of Doctoral Scientists and Engineers in the United </a:t>
            </a:r>
            <a:r>
              <a:rPr lang="en-US" sz="1600" dirty="0" smtClean="0">
                <a:latin typeface="+mn-lt"/>
              </a:rPr>
              <a:t>States: 2008; Tables 2, 8</a:t>
            </a:r>
            <a:endParaRPr lang="en-US" sz="1600" dirty="0">
              <a:latin typeface="+mn-lt"/>
            </a:endParaRPr>
          </a:p>
          <a:p>
            <a:r>
              <a:rPr lang="en-US" sz="1600" dirty="0">
                <a:latin typeface="+mn-lt"/>
                <a:hlinkClick r:id="rId2"/>
              </a:rPr>
              <a:t>http://www.nsf.gov/statistics/nsf13302/pdf/nsf13302.pdf</a:t>
            </a:r>
            <a:endParaRPr lang="en-US" sz="1600" dirty="0">
              <a:latin typeface="+mn-lt"/>
            </a:endParaRPr>
          </a:p>
        </p:txBody>
      </p:sp>
    </p:spTree>
    <p:extLst>
      <p:ext uri="{BB962C8B-B14F-4D97-AF65-F5344CB8AC3E}">
        <p14:creationId xmlns:p14="http://schemas.microsoft.com/office/powerpoint/2010/main" val="35758156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458200" cy="533400"/>
          </a:xfrm>
        </p:spPr>
        <p:txBody>
          <a:bodyPr/>
          <a:lstStyle/>
          <a:p>
            <a:r>
              <a:rPr lang="en-US" dirty="0" smtClean="0"/>
              <a:t>2009-2010: Physics Doctorates Initial Employment</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23</a:t>
            </a:fld>
            <a:endParaRPr lang="en-US" dirty="0"/>
          </a:p>
        </p:txBody>
      </p:sp>
      <p:sp>
        <p:nvSpPr>
          <p:cNvPr id="5" name="Content Placeholder 4"/>
          <p:cNvSpPr>
            <a:spLocks noGrp="1"/>
          </p:cNvSpPr>
          <p:nvPr>
            <p:ph idx="1"/>
          </p:nvPr>
        </p:nvSpPr>
        <p:spPr>
          <a:xfrm>
            <a:off x="457200" y="1295400"/>
            <a:ext cx="7848600" cy="3505200"/>
          </a:xfrm>
        </p:spPr>
        <p:txBody>
          <a:bodyPr/>
          <a:lstStyle/>
          <a:p>
            <a:r>
              <a:rPr lang="en-US" sz="2000" dirty="0" smtClean="0"/>
              <a:t>Potentially permanent positions accepted by PhD classes of 2009 &amp; 2010</a:t>
            </a:r>
          </a:p>
          <a:p>
            <a:pPr lvl="1"/>
            <a:r>
              <a:rPr lang="en-US" sz="2000" dirty="0"/>
              <a:t>Academic: 23</a:t>
            </a:r>
            <a:r>
              <a:rPr lang="en-US" sz="2000" dirty="0" smtClean="0"/>
              <a:t>%</a:t>
            </a:r>
          </a:p>
          <a:p>
            <a:pPr lvl="1"/>
            <a:r>
              <a:rPr lang="en-US" sz="2000" dirty="0"/>
              <a:t>Private sector: 57%</a:t>
            </a:r>
          </a:p>
          <a:p>
            <a:pPr lvl="1"/>
            <a:r>
              <a:rPr lang="en-US" sz="2000" dirty="0"/>
              <a:t>Government: 16%</a:t>
            </a:r>
          </a:p>
          <a:p>
            <a:pPr lvl="1"/>
            <a:r>
              <a:rPr lang="en-US" sz="2000" dirty="0"/>
              <a:t>Other: 4%</a:t>
            </a:r>
          </a:p>
          <a:p>
            <a:pPr lvl="1"/>
            <a:r>
              <a:rPr lang="en-US" sz="2000" dirty="0" smtClean="0"/>
              <a:t>N=365</a:t>
            </a:r>
            <a:endParaRPr lang="en-US" sz="2000" dirty="0"/>
          </a:p>
          <a:p>
            <a:pPr lvl="1"/>
            <a:endParaRPr lang="en-US" dirty="0" smtClean="0"/>
          </a:p>
          <a:p>
            <a:pPr marL="457200" lvl="1" indent="0">
              <a:buNone/>
            </a:pPr>
            <a:r>
              <a:rPr lang="en-US" sz="1600" dirty="0" smtClean="0"/>
              <a:t>Table 1 at: </a:t>
            </a:r>
            <a:r>
              <a:rPr lang="en-US" sz="1600" dirty="0">
                <a:hlinkClick r:id="rId2"/>
              </a:rPr>
              <a:t>http://www.aip.org/sites/default/files/statistics/employment/phdinitemp-p-10.pdf</a:t>
            </a:r>
            <a:endParaRPr lang="en-US" sz="1600" dirty="0"/>
          </a:p>
        </p:txBody>
      </p:sp>
    </p:spTree>
    <p:extLst>
      <p:ext uri="{BB962C8B-B14F-4D97-AF65-F5344CB8AC3E}">
        <p14:creationId xmlns:p14="http://schemas.microsoft.com/office/powerpoint/2010/main" val="14121461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The SPS Observer – Summer 2014, p. 15</a:t>
            </a:r>
            <a:endParaRPr lang="en-US" dirty="0"/>
          </a:p>
        </p:txBody>
      </p:sp>
      <p:sp>
        <p:nvSpPr>
          <p:cNvPr id="3" name="Content Placeholder 2"/>
          <p:cNvSpPr>
            <a:spLocks noGrp="1"/>
          </p:cNvSpPr>
          <p:nvPr>
            <p:ph idx="1"/>
          </p:nvPr>
        </p:nvSpPr>
        <p:spPr>
          <a:xfrm>
            <a:off x="609600" y="1371600"/>
            <a:ext cx="7848600" cy="4495800"/>
          </a:xfrm>
        </p:spPr>
        <p:txBody>
          <a:bodyPr/>
          <a:lstStyle/>
          <a:p>
            <a:r>
              <a:rPr lang="en-US" sz="2000" dirty="0" smtClean="0"/>
              <a:t>All employed physics PhDs</a:t>
            </a:r>
          </a:p>
          <a:p>
            <a:pPr lvl="1"/>
            <a:r>
              <a:rPr lang="en-US" sz="2000" dirty="0" smtClean="0"/>
              <a:t>Private Sector: 45-49%</a:t>
            </a:r>
          </a:p>
          <a:p>
            <a:pPr lvl="1"/>
            <a:r>
              <a:rPr lang="en-US" sz="2000" dirty="0" smtClean="0"/>
              <a:t>Academe: 29-33%</a:t>
            </a:r>
          </a:p>
          <a:p>
            <a:pPr lvl="1"/>
            <a:r>
              <a:rPr lang="en-US" sz="2000" dirty="0" smtClean="0"/>
              <a:t>Government: 14-17%</a:t>
            </a:r>
          </a:p>
          <a:p>
            <a:pPr lvl="1"/>
            <a:r>
              <a:rPr lang="en-US" sz="2000" dirty="0" smtClean="0"/>
              <a:t>Other: 5-7%</a:t>
            </a:r>
          </a:p>
          <a:p>
            <a:pPr marL="457200" lvl="1" indent="0">
              <a:buNone/>
            </a:pPr>
            <a:endParaRPr lang="en-US" dirty="0" smtClean="0"/>
          </a:p>
          <a:p>
            <a:pPr marL="457200" lvl="1" indent="0">
              <a:buNone/>
            </a:pPr>
            <a:r>
              <a:rPr lang="en-US" sz="1800" dirty="0" smtClean="0"/>
              <a:t>Data from AIP Statistical Research Center</a:t>
            </a:r>
          </a:p>
          <a:p>
            <a:pPr marL="457200" lvl="1" indent="0">
              <a:buNone/>
            </a:pPr>
            <a:r>
              <a:rPr lang="en-US" sz="1800" dirty="0" smtClean="0"/>
              <a:t>Article also shows employment flow from physics undergraduate degree onward</a:t>
            </a:r>
          </a:p>
          <a:p>
            <a:pPr marL="457200" lvl="1" indent="0">
              <a:buNone/>
            </a:pPr>
            <a:r>
              <a:rPr lang="en-US" sz="1800" dirty="0">
                <a:hlinkClick r:id="rId2"/>
              </a:rPr>
              <a:t>http://</a:t>
            </a:r>
            <a:r>
              <a:rPr lang="en-US" sz="1800" dirty="0" smtClean="0">
                <a:hlinkClick r:id="rId2"/>
              </a:rPr>
              <a:t>www.spsobserver.org/2014/summer.pdf</a:t>
            </a:r>
            <a:endParaRPr lang="en-US" sz="1800" dirty="0" smtClean="0"/>
          </a:p>
          <a:p>
            <a:pPr marL="457200" lvl="1" indent="0">
              <a:buNone/>
            </a:pPr>
            <a:endParaRPr lang="en-US" sz="18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24</a:t>
            </a:fld>
            <a:endParaRPr lang="en-US" dirty="0"/>
          </a:p>
        </p:txBody>
      </p:sp>
    </p:spTree>
    <p:extLst>
      <p:ext uri="{BB962C8B-B14F-4D97-AF65-F5344CB8AC3E}">
        <p14:creationId xmlns:p14="http://schemas.microsoft.com/office/powerpoint/2010/main" val="2406564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APS/FIAP 2014 Workshop on National Issues in Industrial Physics</a:t>
            </a:r>
            <a:endParaRPr lang="en-US" dirty="0"/>
          </a:p>
        </p:txBody>
      </p:sp>
      <p:sp>
        <p:nvSpPr>
          <p:cNvPr id="3" name="Content Placeholder 2"/>
          <p:cNvSpPr>
            <a:spLocks noGrp="1"/>
          </p:cNvSpPr>
          <p:nvPr>
            <p:ph idx="1"/>
          </p:nvPr>
        </p:nvSpPr>
        <p:spPr>
          <a:xfrm>
            <a:off x="609600" y="1143000"/>
            <a:ext cx="7848600" cy="4495800"/>
          </a:xfrm>
        </p:spPr>
        <p:txBody>
          <a:bodyPr/>
          <a:lstStyle/>
          <a:p>
            <a:r>
              <a:rPr lang="en-US" sz="2000" dirty="0" smtClean="0"/>
              <a:t>Deficits identified in graduate education</a:t>
            </a:r>
          </a:p>
          <a:p>
            <a:pPr lvl="1"/>
            <a:r>
              <a:rPr lang="en-US" sz="2000" dirty="0" smtClean="0"/>
              <a:t>Career guidance is too narrow</a:t>
            </a:r>
          </a:p>
          <a:p>
            <a:pPr lvl="1"/>
            <a:r>
              <a:rPr lang="en-US" sz="2000" dirty="0" smtClean="0"/>
              <a:t>Deficits in technical training </a:t>
            </a:r>
          </a:p>
          <a:p>
            <a:pPr lvl="2"/>
            <a:r>
              <a:rPr lang="en-US" dirty="0" smtClean="0"/>
              <a:t>Tinkering limited due to complexity</a:t>
            </a:r>
          </a:p>
          <a:p>
            <a:pPr lvl="2"/>
            <a:r>
              <a:rPr lang="en-US" dirty="0" smtClean="0"/>
              <a:t>Software limited due to complexity</a:t>
            </a:r>
          </a:p>
          <a:p>
            <a:pPr lvl="1"/>
            <a:r>
              <a:rPr lang="en-US" sz="2000" dirty="0" smtClean="0"/>
              <a:t>Work skills</a:t>
            </a:r>
          </a:p>
          <a:p>
            <a:pPr lvl="2"/>
            <a:r>
              <a:rPr lang="en-US" dirty="0" smtClean="0"/>
              <a:t>Teamwork</a:t>
            </a:r>
          </a:p>
          <a:p>
            <a:pPr lvl="2"/>
            <a:r>
              <a:rPr lang="en-US" dirty="0" smtClean="0"/>
              <a:t>Writing – short/precise</a:t>
            </a:r>
          </a:p>
          <a:p>
            <a:pPr lvl="1"/>
            <a:r>
              <a:rPr lang="en-US" sz="2000" dirty="0" smtClean="0"/>
              <a:t>Cross disciplinary</a:t>
            </a:r>
          </a:p>
          <a:p>
            <a:pPr lvl="2"/>
            <a:r>
              <a:rPr lang="en-US" dirty="0" smtClean="0"/>
              <a:t>Theses across disciplines are rare</a:t>
            </a:r>
          </a:p>
          <a:p>
            <a:pPr lvl="1"/>
            <a:r>
              <a:rPr lang="en-US" sz="2000" dirty="0" smtClean="0"/>
              <a:t>Project management skills</a:t>
            </a:r>
          </a:p>
          <a:p>
            <a:pPr marL="914400" lvl="2" indent="0">
              <a:buNone/>
            </a:pP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25</a:t>
            </a:fld>
            <a:endParaRPr lang="en-US" dirty="0"/>
          </a:p>
        </p:txBody>
      </p:sp>
    </p:spTree>
    <p:extLst>
      <p:ext uri="{BB962C8B-B14F-4D97-AF65-F5344CB8AC3E}">
        <p14:creationId xmlns:p14="http://schemas.microsoft.com/office/powerpoint/2010/main" val="2095305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762000"/>
          </a:xfrm>
        </p:spPr>
        <p:txBody>
          <a:bodyPr/>
          <a:lstStyle/>
          <a:p>
            <a:r>
              <a:rPr lang="en-US" dirty="0" smtClean="0"/>
              <a:t>Other resources</a:t>
            </a:r>
            <a:endParaRPr lang="en-US" dirty="0"/>
          </a:p>
        </p:txBody>
      </p:sp>
      <p:sp>
        <p:nvSpPr>
          <p:cNvPr id="3" name="Content Placeholder 2"/>
          <p:cNvSpPr>
            <a:spLocks noGrp="1"/>
          </p:cNvSpPr>
          <p:nvPr>
            <p:ph idx="1"/>
          </p:nvPr>
        </p:nvSpPr>
        <p:spPr>
          <a:xfrm>
            <a:off x="0" y="990600"/>
            <a:ext cx="8991600" cy="5257800"/>
          </a:xfrm>
          <a:ln>
            <a:noFill/>
          </a:ln>
        </p:spPr>
        <p:txBody>
          <a:bodyPr/>
          <a:lstStyle/>
          <a:p>
            <a:r>
              <a:rPr lang="en-US" sz="2000" dirty="0" smtClean="0"/>
              <a:t>“Preparing Graduate Students for Careers in Industry” by Larry Woolf</a:t>
            </a:r>
          </a:p>
          <a:p>
            <a:pPr lvl="1"/>
            <a:r>
              <a:rPr lang="en-US" sz="2000" b="1" dirty="0">
                <a:hlinkClick r:id="rId3"/>
              </a:rPr>
              <a:t>http://</a:t>
            </a:r>
            <a:r>
              <a:rPr lang="en-US" sz="2000" b="1" dirty="0" smtClean="0">
                <a:hlinkClick r:id="rId3"/>
              </a:rPr>
              <a:t>www.aps.org/units/fed/newsletters/spring2013/industry.cfm</a:t>
            </a:r>
            <a:endParaRPr lang="en-US" sz="2000" b="1" dirty="0" smtClean="0"/>
          </a:p>
          <a:p>
            <a:r>
              <a:rPr lang="en-US" sz="2000" dirty="0"/>
              <a:t>Is Industry Really a "Nontraditional" Career</a:t>
            </a:r>
            <a:r>
              <a:rPr lang="en-US" sz="2000" dirty="0" smtClean="0"/>
              <a:t>? </a:t>
            </a:r>
            <a:r>
              <a:rPr lang="en-US" sz="2000" dirty="0"/>
              <a:t> </a:t>
            </a:r>
            <a:r>
              <a:rPr lang="en-US" sz="2000" dirty="0" smtClean="0"/>
              <a:t>by </a:t>
            </a:r>
            <a:r>
              <a:rPr lang="en-US" sz="2000" dirty="0"/>
              <a:t>Jeffrey Hunt, Boeing </a:t>
            </a:r>
            <a:r>
              <a:rPr lang="en-US" sz="2000" dirty="0" smtClean="0"/>
              <a:t>Corporation</a:t>
            </a:r>
          </a:p>
          <a:p>
            <a:pPr lvl="1"/>
            <a:r>
              <a:rPr lang="en-US" sz="2000" b="1" dirty="0">
                <a:hlinkClick r:id="rId4"/>
              </a:rPr>
              <a:t>http://www.aps.org/units/fiap/newsletters/201311</a:t>
            </a:r>
            <a:r>
              <a:rPr lang="en-US" sz="2000" b="1" dirty="0" smtClean="0">
                <a:hlinkClick r:id="rId4"/>
              </a:rPr>
              <a:t>/</a:t>
            </a:r>
            <a:endParaRPr lang="en-US" sz="2000" b="1" dirty="0" smtClean="0"/>
          </a:p>
          <a:p>
            <a:r>
              <a:rPr lang="en-US" sz="2000" dirty="0" smtClean="0"/>
              <a:t>Best practices </a:t>
            </a:r>
            <a:r>
              <a:rPr lang="en-US" sz="2000" dirty="0"/>
              <a:t>for Educating Students about Non-Academic </a:t>
            </a:r>
            <a:r>
              <a:rPr lang="en-US" sz="2000" dirty="0" smtClean="0"/>
              <a:t>Jobs</a:t>
            </a:r>
            <a:endParaRPr lang="en-US" sz="2000" dirty="0" smtClean="0">
              <a:hlinkClick r:id="rId5"/>
            </a:endParaRPr>
          </a:p>
          <a:p>
            <a:pPr lvl="1"/>
            <a:r>
              <a:rPr lang="en-US" sz="2000" b="1" dirty="0" smtClean="0">
                <a:hlinkClick r:id="rId5"/>
              </a:rPr>
              <a:t>http</a:t>
            </a:r>
            <a:r>
              <a:rPr lang="en-US" sz="2000" b="1" dirty="0">
                <a:hlinkClick r:id="rId5"/>
              </a:rPr>
              <a:t>://www.aps.org/careers/guidance/advisors/bestpractices</a:t>
            </a:r>
            <a:r>
              <a:rPr lang="en-US" sz="2000" b="1" dirty="0" smtClean="0">
                <a:hlinkClick r:id="rId5"/>
              </a:rPr>
              <a:t>/</a:t>
            </a:r>
            <a:endParaRPr lang="en-US" sz="2000" b="1" dirty="0" smtClean="0"/>
          </a:p>
          <a:p>
            <a:r>
              <a:rPr lang="en-US" sz="2000" dirty="0" smtClean="0"/>
              <a:t>Second graduate education in physics conference </a:t>
            </a:r>
            <a:r>
              <a:rPr lang="en-US" sz="2000" dirty="0"/>
              <a:t>web </a:t>
            </a:r>
            <a:r>
              <a:rPr lang="en-US" sz="2000" dirty="0" smtClean="0"/>
              <a:t>site and final report</a:t>
            </a:r>
            <a:endParaRPr lang="en-US" sz="2000" dirty="0"/>
          </a:p>
          <a:p>
            <a:pPr lvl="1"/>
            <a:r>
              <a:rPr lang="en-US" sz="2000" b="1" dirty="0">
                <a:hlinkClick r:id="rId6"/>
              </a:rPr>
              <a:t>http://www.aps.org/programs/education/graduate/conf2013/index.cfm</a:t>
            </a:r>
            <a:endParaRPr lang="en-US" sz="2000" b="1" dirty="0"/>
          </a:p>
          <a:p>
            <a:endParaRPr lang="en-US" sz="2000" b="1" dirty="0"/>
          </a:p>
          <a:p>
            <a:pPr lvl="2"/>
            <a:endParaRPr lang="en-US" dirty="0" smtClean="0"/>
          </a:p>
          <a:p>
            <a:pPr marL="0" indent="0">
              <a:buNone/>
            </a:pPr>
            <a:r>
              <a:rPr lang="en-US" dirty="0"/>
              <a:t>		</a:t>
            </a:r>
          </a:p>
        </p:txBody>
      </p:sp>
      <p:sp>
        <p:nvSpPr>
          <p:cNvPr id="4" name="Slide Number Placeholder 3"/>
          <p:cNvSpPr>
            <a:spLocks noGrp="1"/>
          </p:cNvSpPr>
          <p:nvPr>
            <p:ph type="sldNum" sz="quarter" idx="11"/>
          </p:nvPr>
        </p:nvSpPr>
        <p:spPr/>
        <p:txBody>
          <a:bodyPr/>
          <a:lstStyle/>
          <a:p>
            <a:fld id="{24F7F4F4-E79B-43A2-9379-07F4DFBFFA36}"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762000"/>
          </a:xfrm>
        </p:spPr>
        <p:txBody>
          <a:bodyPr/>
          <a:lstStyle/>
          <a:p>
            <a:r>
              <a:rPr lang="en-US" sz="2400" dirty="0" smtClean="0"/>
              <a:t>Topics covered in </a:t>
            </a:r>
            <a:r>
              <a:rPr lang="en-US" sz="2400" dirty="0" err="1" smtClean="0"/>
              <a:t>ScienceWorks</a:t>
            </a:r>
            <a:r>
              <a:rPr lang="en-US" sz="2400" dirty="0" smtClean="0"/>
              <a:t> at Carthage College</a:t>
            </a:r>
            <a:endParaRPr lang="en-US" sz="2400" dirty="0"/>
          </a:p>
        </p:txBody>
      </p:sp>
      <p:pic>
        <p:nvPicPr>
          <p:cNvPr id="4" name="Picture 2"/>
          <p:cNvPicPr>
            <a:picLocks noGrp="1" noChangeAspect="1" noChangeArrowheads="1"/>
          </p:cNvPicPr>
          <p:nvPr>
            <p:ph idx="1"/>
          </p:nvPr>
        </p:nvPicPr>
        <p:blipFill rotWithShape="1">
          <a:blip r:embed="rId2">
            <a:lum bright="-13000" contrast="14000"/>
            <a:extLst>
              <a:ext uri="{28A0092B-C50C-407E-A947-70E740481C1C}">
                <a14:useLocalDpi xmlns:a14="http://schemas.microsoft.com/office/drawing/2010/main" val="0"/>
              </a:ext>
            </a:extLst>
          </a:blip>
          <a:srcRect l="7043" t="5428" r="16615" b="60242"/>
          <a:stretch/>
        </p:blipFill>
        <p:spPr bwMode="auto">
          <a:xfrm>
            <a:off x="609600" y="1066800"/>
            <a:ext cx="7375187"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7940749" y="3276600"/>
            <a:ext cx="838200" cy="22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Content Placeholder 2"/>
          <p:cNvSpPr txBox="1">
            <a:spLocks/>
          </p:cNvSpPr>
          <p:nvPr/>
        </p:nvSpPr>
        <p:spPr bwMode="auto">
          <a:xfrm>
            <a:off x="457200" y="5562600"/>
            <a:ext cx="83058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0C2D84"/>
              </a:buClr>
              <a:buFont typeface="Wingdings" pitchFamily="2" charset="2"/>
              <a:buChar char="v"/>
              <a:defRPr sz="2600" b="1">
                <a:solidFill>
                  <a:schemeClr val="tx1"/>
                </a:solidFill>
                <a:latin typeface="+mn-lt"/>
                <a:ea typeface="+mn-ea"/>
                <a:cs typeface="+mn-cs"/>
              </a:defRPr>
            </a:lvl1pPr>
            <a:lvl2pPr marL="742950" indent="-285750" algn="l" rtl="0" fontAlgn="base">
              <a:spcBef>
                <a:spcPct val="20000"/>
              </a:spcBef>
              <a:spcAft>
                <a:spcPct val="0"/>
              </a:spcAft>
              <a:buClr>
                <a:srgbClr val="0C2D84"/>
              </a:buClr>
              <a:buChar char="•"/>
              <a:defRPr sz="2400">
                <a:solidFill>
                  <a:schemeClr val="tx1"/>
                </a:solidFill>
                <a:latin typeface="+mn-lt"/>
              </a:defRPr>
            </a:lvl2pPr>
            <a:lvl3pPr marL="1143000" indent="-228600" algn="l" rtl="0" fontAlgn="base">
              <a:spcBef>
                <a:spcPct val="20000"/>
              </a:spcBef>
              <a:spcAft>
                <a:spcPct val="0"/>
              </a:spcAft>
              <a:buClr>
                <a:srgbClr val="0C2D84"/>
              </a:buClr>
              <a:buFont typeface="Century Gothic" pitchFamily="34" charset="0"/>
              <a:buChar char="―"/>
              <a:defRPr sz="2000">
                <a:solidFill>
                  <a:schemeClr val="tx1"/>
                </a:solidFill>
                <a:latin typeface="+mn-lt"/>
              </a:defRPr>
            </a:lvl3pPr>
            <a:lvl4pPr marL="1600200" indent="-228600" algn="l" rtl="0" fontAlgn="base">
              <a:spcBef>
                <a:spcPct val="20000"/>
              </a:spcBef>
              <a:spcAft>
                <a:spcPct val="0"/>
              </a:spcAft>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sz="1800" b="0" kern="0" dirty="0" smtClean="0"/>
              <a:t>Douglas N. </a:t>
            </a:r>
            <a:r>
              <a:rPr lang="en-US" sz="1800" b="0" kern="0" dirty="0" err="1" smtClean="0"/>
              <a:t>Arion</a:t>
            </a:r>
            <a:r>
              <a:rPr lang="en-US" sz="1800" b="0" kern="0" dirty="0" smtClean="0"/>
              <a:t>, “Things your adviser never told you: Entrepreneurship’s role in physics education,” Physics Today, August 13, 2013, p. 42-47</a:t>
            </a:r>
            <a:endParaRPr lang="en-US" sz="1800" b="0" kern="0" dirty="0"/>
          </a:p>
        </p:txBody>
      </p:sp>
      <p:sp>
        <p:nvSpPr>
          <p:cNvPr id="3" name="Rectangle 2"/>
          <p:cNvSpPr/>
          <p:nvPr/>
        </p:nvSpPr>
        <p:spPr>
          <a:xfrm>
            <a:off x="6902301" y="2971800"/>
            <a:ext cx="1457547" cy="2362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25885273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cientific and Technical Knowledge Regularly Used by New Physics PhDs, Classes of 2009 &amp; 2010 Comb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6270018" cy="59974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29570"/>
            <a:ext cx="8229600" cy="503830"/>
          </a:xfrm>
        </p:spPr>
        <p:txBody>
          <a:bodyPr/>
          <a:lstStyle/>
          <a:p>
            <a:r>
              <a:rPr lang="en-US" dirty="0" smtClean="0"/>
              <a:t>Scientific and Technical Knowledge Used</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28</a:t>
            </a:fld>
            <a:endParaRPr lang="en-US" dirty="0"/>
          </a:p>
        </p:txBody>
      </p:sp>
      <p:sp>
        <p:nvSpPr>
          <p:cNvPr id="3" name="TextBox 2"/>
          <p:cNvSpPr txBox="1"/>
          <p:nvPr/>
        </p:nvSpPr>
        <p:spPr>
          <a:xfrm>
            <a:off x="6476999" y="4800600"/>
            <a:ext cx="2580573" cy="1277273"/>
          </a:xfrm>
          <a:prstGeom prst="rect">
            <a:avLst/>
          </a:prstGeom>
          <a:noFill/>
        </p:spPr>
        <p:txBody>
          <a:bodyPr wrap="square" rtlCol="0">
            <a:spAutoFit/>
          </a:bodyPr>
          <a:lstStyle/>
          <a:p>
            <a:r>
              <a:rPr lang="en-US" sz="1100" dirty="0"/>
              <a:t>Recent Physics Doctorates: </a:t>
            </a:r>
            <a:r>
              <a:rPr lang="en-US" sz="1100" dirty="0" smtClean="0"/>
              <a:t> Skills </a:t>
            </a:r>
            <a:r>
              <a:rPr lang="en-US" sz="1100" dirty="0"/>
              <a:t>Used </a:t>
            </a:r>
            <a:r>
              <a:rPr lang="en-US" sz="1100" dirty="0" smtClean="0"/>
              <a:t>  </a:t>
            </a:r>
            <a:r>
              <a:rPr lang="en-US" sz="1100" dirty="0"/>
              <a:t>Satisfaction with Employment </a:t>
            </a:r>
          </a:p>
          <a:p>
            <a:r>
              <a:rPr lang="en-US" sz="1100" dirty="0"/>
              <a:t>Data from the degree recipient follow-up survey for the classes of 2009 and 2010 </a:t>
            </a:r>
          </a:p>
          <a:p>
            <a:r>
              <a:rPr lang="en-US" sz="1100" dirty="0"/>
              <a:t>Garrett Anderson and Patrick </a:t>
            </a:r>
            <a:r>
              <a:rPr lang="en-US" sz="1100" dirty="0" smtClean="0"/>
              <a:t>Mulvey</a:t>
            </a:r>
          </a:p>
          <a:p>
            <a:r>
              <a:rPr lang="en-US" sz="1100" dirty="0">
                <a:hlinkClick r:id="rId3"/>
              </a:rPr>
              <a:t>http://www.aip.org/statistics/trends/reports/physdoctorates0910.pdf</a:t>
            </a:r>
            <a:endParaRPr lang="en-US" sz="1100" dirty="0"/>
          </a:p>
        </p:txBody>
      </p:sp>
      <p:sp>
        <p:nvSpPr>
          <p:cNvPr id="5" name="Oval 4"/>
          <p:cNvSpPr/>
          <p:nvPr/>
        </p:nvSpPr>
        <p:spPr>
          <a:xfrm>
            <a:off x="6824" y="2667000"/>
            <a:ext cx="2050576"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824" y="3733800"/>
            <a:ext cx="2050576"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84454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Interpersonal and Management Skills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29</a:t>
            </a:fld>
            <a:endParaRPr lang="en-US" dirty="0"/>
          </a:p>
        </p:txBody>
      </p:sp>
      <p:sp>
        <p:nvSpPr>
          <p:cNvPr id="8" name="TextBox 7"/>
          <p:cNvSpPr txBox="1"/>
          <p:nvPr/>
        </p:nvSpPr>
        <p:spPr>
          <a:xfrm>
            <a:off x="7315200" y="4031664"/>
            <a:ext cx="1524000" cy="2292935"/>
          </a:xfrm>
          <a:prstGeom prst="rect">
            <a:avLst/>
          </a:prstGeom>
          <a:noFill/>
        </p:spPr>
        <p:txBody>
          <a:bodyPr wrap="square" rtlCol="0">
            <a:spAutoFit/>
          </a:bodyPr>
          <a:lstStyle/>
          <a:p>
            <a:r>
              <a:rPr lang="en-US" sz="1100" dirty="0"/>
              <a:t>Recent Physics Doctorates: </a:t>
            </a:r>
            <a:r>
              <a:rPr lang="en-US" sz="1100" dirty="0" smtClean="0"/>
              <a:t> Skills </a:t>
            </a:r>
            <a:r>
              <a:rPr lang="en-US" sz="1100" dirty="0"/>
              <a:t>Used </a:t>
            </a:r>
            <a:r>
              <a:rPr lang="en-US" sz="1100" dirty="0" smtClean="0"/>
              <a:t>  </a:t>
            </a:r>
            <a:r>
              <a:rPr lang="en-US" sz="1100" dirty="0"/>
              <a:t>Satisfaction with Employment </a:t>
            </a:r>
          </a:p>
          <a:p>
            <a:r>
              <a:rPr lang="en-US" sz="1100" dirty="0"/>
              <a:t>Data from the degree recipient follow-up survey for the classes of 2009 and 2010 </a:t>
            </a:r>
          </a:p>
          <a:p>
            <a:r>
              <a:rPr lang="en-US" sz="1100" dirty="0"/>
              <a:t>Garrett Anderson and Patrick </a:t>
            </a:r>
            <a:r>
              <a:rPr lang="en-US" sz="1100" dirty="0" smtClean="0"/>
              <a:t>Mulvey</a:t>
            </a:r>
          </a:p>
          <a:p>
            <a:r>
              <a:rPr lang="en-US" sz="1100" dirty="0">
                <a:hlinkClick r:id="rId2"/>
              </a:rPr>
              <a:t>http://www.aip.org/statistics/trends/reports/physdoctorates0910.pdf</a:t>
            </a:r>
            <a:endParaRPr lang="en-US" sz="1100"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1609" y="1142999"/>
            <a:ext cx="7133591" cy="5181599"/>
          </a:xfrm>
          <a:prstGeom prst="rect">
            <a:avLst/>
          </a:prstGeom>
          <a:noFill/>
          <a:ln>
            <a:noFill/>
          </a:ln>
        </p:spPr>
      </p:pic>
      <p:sp>
        <p:nvSpPr>
          <p:cNvPr id="7" name="Oval 6"/>
          <p:cNvSpPr/>
          <p:nvPr/>
        </p:nvSpPr>
        <p:spPr>
          <a:xfrm>
            <a:off x="15923" y="3012743"/>
            <a:ext cx="2050576"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669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Mentoring</a:t>
            </a:r>
            <a:endParaRPr lang="en-US" dirty="0"/>
          </a:p>
        </p:txBody>
      </p:sp>
      <p:sp>
        <p:nvSpPr>
          <p:cNvPr id="3" name="Content Placeholder 2"/>
          <p:cNvSpPr>
            <a:spLocks noGrp="1"/>
          </p:cNvSpPr>
          <p:nvPr>
            <p:ph idx="1"/>
          </p:nvPr>
        </p:nvSpPr>
        <p:spPr>
          <a:xfrm>
            <a:off x="342900" y="1371600"/>
            <a:ext cx="6324600" cy="2895600"/>
          </a:xfrm>
        </p:spPr>
        <p:txBody>
          <a:bodyPr/>
          <a:lstStyle/>
          <a:p>
            <a:r>
              <a:rPr lang="en-US" dirty="0" smtClean="0"/>
              <a:t>Broad overview of “experts”</a:t>
            </a:r>
          </a:p>
          <a:p>
            <a:pPr lvl="1"/>
            <a:r>
              <a:rPr lang="en-US" dirty="0" smtClean="0"/>
              <a:t>Common themes are color coded</a:t>
            </a:r>
          </a:p>
          <a:p>
            <a:pPr lvl="1"/>
            <a:r>
              <a:rPr lang="en-US" dirty="0" smtClean="0"/>
              <a:t>Distilled nuggets </a:t>
            </a:r>
          </a:p>
          <a:p>
            <a:pPr lvl="1"/>
            <a:r>
              <a:rPr lang="en-US" dirty="0" smtClean="0"/>
              <a:t>“Review article”</a:t>
            </a:r>
          </a:p>
          <a:p>
            <a:r>
              <a:rPr lang="en-US" dirty="0" smtClean="0"/>
              <a:t>My personal perspective</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81150"/>
            <a:ext cx="2476500" cy="184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01405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PhD Physicist: View from Graduate School</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30</a:t>
            </a:fld>
            <a:endParaRPr lang="en-US" dirty="0"/>
          </a:p>
        </p:txBody>
      </p:sp>
      <p:sp>
        <p:nvSpPr>
          <p:cNvPr id="5" name="Oval 4"/>
          <p:cNvSpPr/>
          <p:nvPr/>
        </p:nvSpPr>
        <p:spPr>
          <a:xfrm>
            <a:off x="3581400" y="1923803"/>
            <a:ext cx="23622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76700" y="3581400"/>
            <a:ext cx="1371600" cy="461665"/>
          </a:xfrm>
          <a:prstGeom prst="rect">
            <a:avLst/>
          </a:prstGeom>
          <a:noFill/>
        </p:spPr>
        <p:txBody>
          <a:bodyPr wrap="square" rtlCol="0">
            <a:spAutoFit/>
          </a:bodyPr>
          <a:lstStyle/>
          <a:p>
            <a:r>
              <a:rPr lang="en-US" dirty="0" smtClean="0"/>
              <a:t>Physics</a:t>
            </a:r>
            <a:endParaRPr lang="en-US" dirty="0"/>
          </a:p>
        </p:txBody>
      </p:sp>
      <p:sp>
        <p:nvSpPr>
          <p:cNvPr id="7" name="Oval 6"/>
          <p:cNvSpPr/>
          <p:nvPr/>
        </p:nvSpPr>
        <p:spPr>
          <a:xfrm>
            <a:off x="3771900" y="2495303"/>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71900" y="2743200"/>
            <a:ext cx="685800" cy="369332"/>
          </a:xfrm>
          <a:prstGeom prst="rect">
            <a:avLst/>
          </a:prstGeom>
          <a:noFill/>
        </p:spPr>
        <p:txBody>
          <a:bodyPr wrap="square" rtlCol="0">
            <a:spAutoFit/>
          </a:bodyPr>
          <a:lstStyle/>
          <a:p>
            <a:r>
              <a:rPr lang="en-US" sz="1800" dirty="0" smtClean="0"/>
              <a:t>Field</a:t>
            </a:r>
            <a:endParaRPr lang="en-US" sz="1800" dirty="0"/>
          </a:p>
        </p:txBody>
      </p:sp>
      <p:sp>
        <p:nvSpPr>
          <p:cNvPr id="9" name="Oval 8"/>
          <p:cNvSpPr/>
          <p:nvPr/>
        </p:nvSpPr>
        <p:spPr>
          <a:xfrm>
            <a:off x="4059629" y="2676154"/>
            <a:ext cx="114300" cy="1143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198998" y="2460091"/>
            <a:ext cx="305132" cy="1975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33076" y="2275425"/>
            <a:ext cx="915224" cy="369332"/>
          </a:xfrm>
          <a:prstGeom prst="rect">
            <a:avLst/>
          </a:prstGeom>
          <a:noFill/>
        </p:spPr>
        <p:txBody>
          <a:bodyPr wrap="square" rtlCol="0">
            <a:spAutoFit/>
          </a:bodyPr>
          <a:lstStyle/>
          <a:p>
            <a:r>
              <a:rPr lang="en-US" sz="1800" dirty="0" smtClean="0"/>
              <a:t>Thesis</a:t>
            </a:r>
            <a:endParaRPr lang="en-US" sz="1800" dirty="0"/>
          </a:p>
        </p:txBody>
      </p:sp>
    </p:spTree>
    <p:extLst>
      <p:ext uri="{BB962C8B-B14F-4D97-AF65-F5344CB8AC3E}">
        <p14:creationId xmlns:p14="http://schemas.microsoft.com/office/powerpoint/2010/main" val="41346489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PhD Physicist: View from Industry</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31</a:t>
            </a:fld>
            <a:endParaRPr lang="en-US" dirty="0"/>
          </a:p>
        </p:txBody>
      </p:sp>
      <p:sp>
        <p:nvSpPr>
          <p:cNvPr id="5" name="Oval 4"/>
          <p:cNvSpPr/>
          <p:nvPr/>
        </p:nvSpPr>
        <p:spPr>
          <a:xfrm>
            <a:off x="3200400" y="2275425"/>
            <a:ext cx="2362200" cy="2362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695700" y="3933022"/>
            <a:ext cx="1371600" cy="461665"/>
          </a:xfrm>
          <a:prstGeom prst="rect">
            <a:avLst/>
          </a:prstGeom>
          <a:noFill/>
        </p:spPr>
        <p:txBody>
          <a:bodyPr wrap="square" rtlCol="0">
            <a:spAutoFit/>
          </a:bodyPr>
          <a:lstStyle/>
          <a:p>
            <a:r>
              <a:rPr lang="en-US" dirty="0" smtClean="0"/>
              <a:t>Physics</a:t>
            </a:r>
            <a:endParaRPr lang="en-US" dirty="0"/>
          </a:p>
        </p:txBody>
      </p:sp>
      <p:sp>
        <p:nvSpPr>
          <p:cNvPr id="7" name="Oval 6"/>
          <p:cNvSpPr/>
          <p:nvPr/>
        </p:nvSpPr>
        <p:spPr>
          <a:xfrm>
            <a:off x="3390900" y="2846925"/>
            <a:ext cx="6096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081152" y="1848972"/>
            <a:ext cx="1066800" cy="646331"/>
          </a:xfrm>
          <a:prstGeom prst="rect">
            <a:avLst/>
          </a:prstGeom>
          <a:noFill/>
        </p:spPr>
        <p:txBody>
          <a:bodyPr wrap="square" rtlCol="0">
            <a:spAutoFit/>
          </a:bodyPr>
          <a:lstStyle/>
          <a:p>
            <a:r>
              <a:rPr lang="en-US" sz="1800" dirty="0" smtClean="0"/>
              <a:t>Engineering</a:t>
            </a:r>
            <a:endParaRPr lang="en-US" sz="1800" dirty="0"/>
          </a:p>
        </p:txBody>
      </p:sp>
      <p:sp>
        <p:nvSpPr>
          <p:cNvPr id="13" name="Oval 12"/>
          <p:cNvSpPr/>
          <p:nvPr/>
        </p:nvSpPr>
        <p:spPr>
          <a:xfrm>
            <a:off x="2057401" y="166582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90900" y="3043292"/>
            <a:ext cx="685800" cy="369332"/>
          </a:xfrm>
          <a:prstGeom prst="rect">
            <a:avLst/>
          </a:prstGeom>
          <a:noFill/>
        </p:spPr>
        <p:txBody>
          <a:bodyPr wrap="square" rtlCol="0">
            <a:spAutoFit/>
          </a:bodyPr>
          <a:lstStyle/>
          <a:p>
            <a:r>
              <a:rPr lang="en-US" sz="1800" dirty="0" smtClean="0"/>
              <a:t>Field</a:t>
            </a:r>
            <a:endParaRPr lang="en-US" sz="1800" dirty="0"/>
          </a:p>
        </p:txBody>
      </p:sp>
      <p:sp>
        <p:nvSpPr>
          <p:cNvPr id="15" name="Oval 14"/>
          <p:cNvSpPr/>
          <p:nvPr/>
        </p:nvSpPr>
        <p:spPr>
          <a:xfrm>
            <a:off x="1295400" y="286333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95400" y="3073568"/>
            <a:ext cx="1066800" cy="646331"/>
          </a:xfrm>
          <a:prstGeom prst="rect">
            <a:avLst/>
          </a:prstGeom>
          <a:noFill/>
        </p:spPr>
        <p:txBody>
          <a:bodyPr wrap="square" rtlCol="0">
            <a:spAutoFit/>
          </a:bodyPr>
          <a:lstStyle/>
          <a:p>
            <a:r>
              <a:rPr lang="en-US" sz="1800" dirty="0" smtClean="0"/>
              <a:t>Manufacturing</a:t>
            </a:r>
            <a:endParaRPr lang="en-US" sz="1800" dirty="0"/>
          </a:p>
        </p:txBody>
      </p:sp>
      <p:sp>
        <p:nvSpPr>
          <p:cNvPr id="17" name="Oval 16"/>
          <p:cNvSpPr/>
          <p:nvPr/>
        </p:nvSpPr>
        <p:spPr>
          <a:xfrm>
            <a:off x="1524001" y="419100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4001" y="4401234"/>
            <a:ext cx="1066800" cy="646331"/>
          </a:xfrm>
          <a:prstGeom prst="rect">
            <a:avLst/>
          </a:prstGeom>
          <a:noFill/>
        </p:spPr>
        <p:txBody>
          <a:bodyPr wrap="square" rtlCol="0">
            <a:spAutoFit/>
          </a:bodyPr>
          <a:lstStyle/>
          <a:p>
            <a:r>
              <a:rPr lang="en-US" sz="1800" dirty="0" smtClean="0"/>
              <a:t>Program </a:t>
            </a:r>
            <a:r>
              <a:rPr lang="en-US" sz="1800" dirty="0" err="1" smtClean="0"/>
              <a:t>Mgmt</a:t>
            </a:r>
            <a:endParaRPr lang="en-US" sz="1800" dirty="0"/>
          </a:p>
        </p:txBody>
      </p:sp>
      <p:sp>
        <p:nvSpPr>
          <p:cNvPr id="19" name="Oval 18"/>
          <p:cNvSpPr/>
          <p:nvPr/>
        </p:nvSpPr>
        <p:spPr>
          <a:xfrm>
            <a:off x="2751198" y="486787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2829048" y="5011340"/>
            <a:ext cx="1066800" cy="923330"/>
          </a:xfrm>
          <a:prstGeom prst="rect">
            <a:avLst/>
          </a:prstGeom>
          <a:noFill/>
        </p:spPr>
        <p:txBody>
          <a:bodyPr wrap="square" rtlCol="0">
            <a:spAutoFit/>
          </a:bodyPr>
          <a:lstStyle/>
          <a:p>
            <a:r>
              <a:rPr lang="en-US" sz="1800" dirty="0" smtClean="0"/>
              <a:t>Product development</a:t>
            </a:r>
            <a:endParaRPr lang="en-US" sz="1800" dirty="0"/>
          </a:p>
        </p:txBody>
      </p:sp>
      <p:sp>
        <p:nvSpPr>
          <p:cNvPr id="21" name="Oval 20"/>
          <p:cNvSpPr/>
          <p:nvPr/>
        </p:nvSpPr>
        <p:spPr>
          <a:xfrm>
            <a:off x="4327072" y="4867870"/>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381500" y="4939605"/>
            <a:ext cx="1410112" cy="923330"/>
          </a:xfrm>
          <a:prstGeom prst="rect">
            <a:avLst/>
          </a:prstGeom>
          <a:noFill/>
        </p:spPr>
        <p:txBody>
          <a:bodyPr wrap="square" rtlCol="0">
            <a:spAutoFit/>
          </a:bodyPr>
          <a:lstStyle/>
          <a:p>
            <a:r>
              <a:rPr lang="en-US" sz="1800" dirty="0" smtClean="0"/>
              <a:t>Technology Assessment/ IP</a:t>
            </a:r>
            <a:endParaRPr lang="en-US" sz="1800" dirty="0"/>
          </a:p>
        </p:txBody>
      </p:sp>
      <p:sp>
        <p:nvSpPr>
          <p:cNvPr id="24" name="TextBox 23"/>
          <p:cNvSpPr txBox="1"/>
          <p:nvPr/>
        </p:nvSpPr>
        <p:spPr>
          <a:xfrm>
            <a:off x="3472956" y="1249280"/>
            <a:ext cx="1066800" cy="646331"/>
          </a:xfrm>
          <a:prstGeom prst="rect">
            <a:avLst/>
          </a:prstGeom>
          <a:noFill/>
        </p:spPr>
        <p:txBody>
          <a:bodyPr wrap="square" rtlCol="0">
            <a:spAutoFit/>
          </a:bodyPr>
          <a:lstStyle/>
          <a:p>
            <a:r>
              <a:rPr lang="en-US" sz="1800" dirty="0" smtClean="0"/>
              <a:t>Proposal writing</a:t>
            </a:r>
            <a:endParaRPr lang="en-US" sz="1800" dirty="0"/>
          </a:p>
        </p:txBody>
      </p:sp>
      <p:sp>
        <p:nvSpPr>
          <p:cNvPr id="25" name="Oval 24"/>
          <p:cNvSpPr/>
          <p:nvPr/>
        </p:nvSpPr>
        <p:spPr>
          <a:xfrm>
            <a:off x="3449205" y="1066132"/>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84223" y="1315572"/>
            <a:ext cx="1066800" cy="646331"/>
          </a:xfrm>
          <a:prstGeom prst="rect">
            <a:avLst/>
          </a:prstGeom>
          <a:noFill/>
        </p:spPr>
        <p:txBody>
          <a:bodyPr wrap="square" rtlCol="0">
            <a:spAutoFit/>
          </a:bodyPr>
          <a:lstStyle/>
          <a:p>
            <a:r>
              <a:rPr lang="en-US" sz="1800" dirty="0" smtClean="0"/>
              <a:t>Plans/ Reports</a:t>
            </a:r>
            <a:endParaRPr lang="en-US" sz="1800" dirty="0"/>
          </a:p>
        </p:txBody>
      </p:sp>
      <p:sp>
        <p:nvSpPr>
          <p:cNvPr id="27" name="Oval 26"/>
          <p:cNvSpPr/>
          <p:nvPr/>
        </p:nvSpPr>
        <p:spPr>
          <a:xfrm>
            <a:off x="4860472" y="1132424"/>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5951023" y="2447078"/>
            <a:ext cx="1261421" cy="369332"/>
          </a:xfrm>
          <a:prstGeom prst="rect">
            <a:avLst/>
          </a:prstGeom>
          <a:noFill/>
        </p:spPr>
        <p:txBody>
          <a:bodyPr wrap="square" rtlCol="0">
            <a:spAutoFit/>
          </a:bodyPr>
          <a:lstStyle/>
          <a:p>
            <a:r>
              <a:rPr lang="en-US" sz="1800" dirty="0" smtClean="0"/>
              <a:t>Modeling</a:t>
            </a:r>
            <a:endParaRPr lang="en-US" sz="1800" dirty="0"/>
          </a:p>
        </p:txBody>
      </p:sp>
      <p:sp>
        <p:nvSpPr>
          <p:cNvPr id="29" name="Oval 28"/>
          <p:cNvSpPr/>
          <p:nvPr/>
        </p:nvSpPr>
        <p:spPr>
          <a:xfrm>
            <a:off x="5951023" y="2235162"/>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6183004" y="3606555"/>
            <a:ext cx="1208395" cy="646331"/>
          </a:xfrm>
          <a:prstGeom prst="rect">
            <a:avLst/>
          </a:prstGeom>
          <a:noFill/>
        </p:spPr>
        <p:txBody>
          <a:bodyPr wrap="square" rtlCol="0">
            <a:spAutoFit/>
          </a:bodyPr>
          <a:lstStyle/>
          <a:p>
            <a:r>
              <a:rPr lang="en-US" sz="1800" dirty="0" smtClean="0"/>
              <a:t>Documentation</a:t>
            </a:r>
            <a:endParaRPr lang="en-US" sz="1800" dirty="0"/>
          </a:p>
        </p:txBody>
      </p:sp>
      <p:sp>
        <p:nvSpPr>
          <p:cNvPr id="31" name="Oval 30"/>
          <p:cNvSpPr/>
          <p:nvPr/>
        </p:nvSpPr>
        <p:spPr>
          <a:xfrm>
            <a:off x="6159254" y="3423407"/>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91802" y="4862899"/>
            <a:ext cx="1505652" cy="369332"/>
          </a:xfrm>
          <a:prstGeom prst="rect">
            <a:avLst/>
          </a:prstGeom>
          <a:noFill/>
        </p:spPr>
        <p:txBody>
          <a:bodyPr wrap="square" rtlCol="0">
            <a:spAutoFit/>
          </a:bodyPr>
          <a:lstStyle/>
          <a:p>
            <a:r>
              <a:rPr lang="en-US" sz="1800" dirty="0" smtClean="0"/>
              <a:t>Presentations</a:t>
            </a:r>
            <a:endParaRPr lang="en-US" sz="1800" dirty="0"/>
          </a:p>
        </p:txBody>
      </p:sp>
      <p:sp>
        <p:nvSpPr>
          <p:cNvPr id="33" name="Oval 32"/>
          <p:cNvSpPr/>
          <p:nvPr/>
        </p:nvSpPr>
        <p:spPr>
          <a:xfrm>
            <a:off x="5625854" y="4514165"/>
            <a:ext cx="1066800" cy="1066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3124201" y="2458573"/>
            <a:ext cx="325004" cy="2740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5" idx="2"/>
          </p:cNvCxnSpPr>
          <p:nvPr/>
        </p:nvCxnSpPr>
        <p:spPr>
          <a:xfrm>
            <a:off x="2362200" y="3396733"/>
            <a:ext cx="838200" cy="59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2549979" y="4163854"/>
            <a:ext cx="899226" cy="3204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3528538" y="4514165"/>
            <a:ext cx="205262" cy="403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4648200" y="4637625"/>
            <a:ext cx="133392" cy="25571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5" idx="5"/>
          </p:cNvCxnSpPr>
          <p:nvPr/>
        </p:nvCxnSpPr>
        <p:spPr>
          <a:xfrm flipH="1" flipV="1">
            <a:off x="5216664" y="4291689"/>
            <a:ext cx="565756" cy="3514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551991" y="3691637"/>
            <a:ext cx="607263" cy="1757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478789" y="2846925"/>
            <a:ext cx="448483" cy="196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5086557" y="2199224"/>
            <a:ext cx="130107" cy="2725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047659" y="2098877"/>
            <a:ext cx="29041" cy="236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2087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skills for industry</a:t>
            </a:r>
            <a:endParaRPr lang="en-US" dirty="0"/>
          </a:p>
        </p:txBody>
      </p:sp>
      <p:sp>
        <p:nvSpPr>
          <p:cNvPr id="3" name="Content Placeholder 2"/>
          <p:cNvSpPr>
            <a:spLocks noGrp="1"/>
          </p:cNvSpPr>
          <p:nvPr>
            <p:ph idx="1"/>
          </p:nvPr>
        </p:nvSpPr>
        <p:spPr>
          <a:xfrm>
            <a:off x="228600" y="1143000"/>
            <a:ext cx="6248400" cy="4953000"/>
          </a:xfrm>
        </p:spPr>
        <p:txBody>
          <a:bodyPr/>
          <a:lstStyle/>
          <a:p>
            <a:r>
              <a:rPr lang="en-US" sz="2000" dirty="0" smtClean="0"/>
              <a:t>PhD is not just about demonstrating ability to do independent research</a:t>
            </a:r>
          </a:p>
          <a:p>
            <a:r>
              <a:rPr lang="en-US" sz="2000" dirty="0" smtClean="0"/>
              <a:t>For non-academic career, should also demonstrate ability to lead projects:</a:t>
            </a:r>
            <a:endParaRPr lang="en-US" sz="2000" dirty="0"/>
          </a:p>
          <a:p>
            <a:pPr lvl="1"/>
            <a:r>
              <a:rPr lang="en-US" sz="2000" b="1" dirty="0" smtClean="0"/>
              <a:t>Evaluate field</a:t>
            </a:r>
          </a:p>
          <a:p>
            <a:pPr lvl="1"/>
            <a:r>
              <a:rPr lang="en-US" sz="2000" b="1" dirty="0" smtClean="0"/>
              <a:t>Develop goals </a:t>
            </a:r>
          </a:p>
          <a:p>
            <a:pPr lvl="1"/>
            <a:r>
              <a:rPr lang="en-US" sz="2000" b="1" dirty="0" smtClean="0"/>
              <a:t>Develop plan to achieve goals</a:t>
            </a:r>
          </a:p>
          <a:p>
            <a:pPr lvl="1"/>
            <a:r>
              <a:rPr lang="en-US" sz="2000" b="1" dirty="0" smtClean="0"/>
              <a:t>Execute plan</a:t>
            </a:r>
          </a:p>
          <a:p>
            <a:pPr lvl="1"/>
            <a:r>
              <a:rPr lang="en-US" sz="2000" b="1" dirty="0" smtClean="0"/>
              <a:t>Document and communicate results</a:t>
            </a:r>
            <a:endParaRPr lang="en-US" sz="2000" dirty="0"/>
          </a:p>
          <a:p>
            <a:pPr marL="0" indent="0">
              <a:buNone/>
            </a:pPr>
            <a:r>
              <a:rPr lang="en-US" sz="2000" i="1" dirty="0" smtClean="0"/>
              <a:t>Can be incorporated into PhD plan</a:t>
            </a:r>
            <a:endParaRPr lang="en-US" sz="2000" i="1"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32</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048000"/>
            <a:ext cx="3177029" cy="22145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2600"/>
            <a:ext cx="665163"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2683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Graduate work</a:t>
            </a:r>
            <a:endParaRPr lang="en-US" dirty="0"/>
          </a:p>
        </p:txBody>
      </p:sp>
      <p:sp>
        <p:nvSpPr>
          <p:cNvPr id="3" name="Content Placeholder 2"/>
          <p:cNvSpPr>
            <a:spLocks noGrp="1"/>
          </p:cNvSpPr>
          <p:nvPr>
            <p:ph idx="1"/>
          </p:nvPr>
        </p:nvSpPr>
        <p:spPr>
          <a:xfrm>
            <a:off x="609600" y="1447800"/>
            <a:ext cx="7848600" cy="4495800"/>
          </a:xfrm>
        </p:spPr>
        <p:txBody>
          <a:bodyPr/>
          <a:lstStyle/>
          <a:p>
            <a:r>
              <a:rPr lang="en-US" sz="2000" dirty="0" smtClean="0"/>
              <a:t>Current graduate program tuned for university research</a:t>
            </a:r>
          </a:p>
          <a:p>
            <a:r>
              <a:rPr lang="en-US" sz="2000" dirty="0" smtClean="0"/>
              <a:t>What would graduate program look like if tuned for industrial research?</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33</a:t>
            </a:fld>
            <a:endParaRPr lang="en-US" dirty="0"/>
          </a:p>
        </p:txBody>
      </p:sp>
    </p:spTree>
    <p:extLst>
      <p:ext uri="{BB962C8B-B14F-4D97-AF65-F5344CB8AC3E}">
        <p14:creationId xmlns:p14="http://schemas.microsoft.com/office/powerpoint/2010/main" val="14143660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762000"/>
          </a:xfrm>
        </p:spPr>
        <p:txBody>
          <a:bodyPr/>
          <a:lstStyle/>
          <a:p>
            <a:r>
              <a:rPr lang="en-US" dirty="0" smtClean="0"/>
              <a:t>Consider a new paradigm for PhD thesis</a:t>
            </a:r>
            <a:endParaRPr lang="en-US" dirty="0"/>
          </a:p>
        </p:txBody>
      </p:sp>
      <p:sp>
        <p:nvSpPr>
          <p:cNvPr id="3" name="Content Placeholder 2"/>
          <p:cNvSpPr>
            <a:spLocks noGrp="1"/>
          </p:cNvSpPr>
          <p:nvPr>
            <p:ph idx="1"/>
          </p:nvPr>
        </p:nvSpPr>
        <p:spPr>
          <a:xfrm>
            <a:off x="114300" y="1295400"/>
            <a:ext cx="8915400" cy="990600"/>
          </a:xfrm>
        </p:spPr>
        <p:txBody>
          <a:bodyPr/>
          <a:lstStyle/>
          <a:p>
            <a:r>
              <a:rPr lang="en-US" sz="2000" dirty="0" smtClean="0"/>
              <a:t>Rapid research into multiple areas better reflects industrial projects</a:t>
            </a:r>
          </a:p>
          <a:p>
            <a:r>
              <a:rPr lang="en-US" sz="2000" dirty="0" smtClean="0"/>
              <a:t>Students develop confidence in ability to attack new problems</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34</a:t>
            </a:fld>
            <a:endParaRPr lang="en-US" dirty="0"/>
          </a:p>
        </p:txBody>
      </p:sp>
      <p:sp>
        <p:nvSpPr>
          <p:cNvPr id="5" name="TextBox 4"/>
          <p:cNvSpPr txBox="1"/>
          <p:nvPr/>
        </p:nvSpPr>
        <p:spPr>
          <a:xfrm>
            <a:off x="533400" y="2438400"/>
            <a:ext cx="3505200" cy="3416320"/>
          </a:xfrm>
          <a:prstGeom prst="rect">
            <a:avLst/>
          </a:prstGeom>
          <a:noFill/>
          <a:ln w="28575">
            <a:solidFill>
              <a:schemeClr val="tx1"/>
            </a:solidFill>
          </a:ln>
        </p:spPr>
        <p:txBody>
          <a:bodyPr wrap="square" rtlCol="0">
            <a:spAutoFit/>
          </a:bodyPr>
          <a:lstStyle/>
          <a:p>
            <a:r>
              <a:rPr lang="en-US" u="sng" dirty="0" smtClean="0"/>
              <a:t>Current PhD thesis</a:t>
            </a:r>
          </a:p>
          <a:p>
            <a:endParaRPr lang="en-US" dirty="0" smtClean="0"/>
          </a:p>
          <a:p>
            <a:endParaRPr lang="en-US" dirty="0"/>
          </a:p>
          <a:p>
            <a:endParaRPr lang="en-US" dirty="0" smtClean="0"/>
          </a:p>
          <a:p>
            <a:r>
              <a:rPr lang="en-US" dirty="0" smtClean="0"/>
              <a:t>1 topic</a:t>
            </a:r>
          </a:p>
          <a:p>
            <a:r>
              <a:rPr lang="en-US" dirty="0" smtClean="0"/>
              <a:t>4-7 years</a:t>
            </a:r>
          </a:p>
          <a:p>
            <a:endParaRPr lang="en-US" dirty="0" smtClean="0"/>
          </a:p>
          <a:p>
            <a:endParaRPr lang="en-US" dirty="0"/>
          </a:p>
          <a:p>
            <a:endParaRPr lang="en-US" dirty="0"/>
          </a:p>
        </p:txBody>
      </p:sp>
      <p:sp>
        <p:nvSpPr>
          <p:cNvPr id="6" name="TextBox 5"/>
          <p:cNvSpPr txBox="1"/>
          <p:nvPr/>
        </p:nvSpPr>
        <p:spPr>
          <a:xfrm>
            <a:off x="4572000" y="2438400"/>
            <a:ext cx="3505200" cy="3416320"/>
          </a:xfrm>
          <a:prstGeom prst="rect">
            <a:avLst/>
          </a:prstGeom>
          <a:noFill/>
          <a:ln w="28575">
            <a:solidFill>
              <a:schemeClr val="tx1"/>
            </a:solidFill>
          </a:ln>
        </p:spPr>
        <p:txBody>
          <a:bodyPr wrap="square" rtlCol="0">
            <a:spAutoFit/>
          </a:bodyPr>
          <a:lstStyle/>
          <a:p>
            <a:r>
              <a:rPr lang="en-US" u="sng" dirty="0" smtClean="0"/>
              <a:t>Proposed PhD thesis</a:t>
            </a:r>
          </a:p>
          <a:p>
            <a:r>
              <a:rPr lang="en-US" dirty="0" smtClean="0"/>
              <a:t>1 topic</a:t>
            </a:r>
          </a:p>
          <a:p>
            <a:r>
              <a:rPr lang="en-US" dirty="0" smtClean="0"/>
              <a:t>0.5-1 year</a:t>
            </a:r>
            <a:endParaRPr lang="en-US" dirty="0"/>
          </a:p>
          <a:p>
            <a:r>
              <a:rPr lang="en-US" dirty="0" smtClean="0"/>
              <a:t>1 topic</a:t>
            </a:r>
          </a:p>
          <a:p>
            <a:r>
              <a:rPr lang="en-US" dirty="0" smtClean="0"/>
              <a:t>0.5-1 year</a:t>
            </a:r>
          </a:p>
          <a:p>
            <a:r>
              <a:rPr lang="en-US" dirty="0" smtClean="0"/>
              <a:t> </a:t>
            </a:r>
            <a:endParaRPr lang="en-US" dirty="0"/>
          </a:p>
          <a:p>
            <a:r>
              <a:rPr lang="en-US" dirty="0" smtClean="0"/>
              <a:t>1 topic</a:t>
            </a:r>
          </a:p>
          <a:p>
            <a:r>
              <a:rPr lang="en-US" dirty="0" smtClean="0"/>
              <a:t>2-3 years</a:t>
            </a:r>
          </a:p>
          <a:p>
            <a:endParaRPr lang="en-US" dirty="0"/>
          </a:p>
        </p:txBody>
      </p:sp>
      <p:cxnSp>
        <p:nvCxnSpPr>
          <p:cNvPr id="8" name="Straight Connector 7"/>
          <p:cNvCxnSpPr/>
          <p:nvPr/>
        </p:nvCxnSpPr>
        <p:spPr>
          <a:xfrm>
            <a:off x="4572000" y="3581400"/>
            <a:ext cx="350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4343400"/>
            <a:ext cx="350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3400" y="2895600"/>
            <a:ext cx="350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0" y="2895600"/>
            <a:ext cx="3505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185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Checklists enhance quality</a:t>
            </a:r>
            <a:endParaRPr lang="en-US" dirty="0"/>
          </a:p>
        </p:txBody>
      </p:sp>
      <p:sp>
        <p:nvSpPr>
          <p:cNvPr id="3" name="Content Placeholder 2"/>
          <p:cNvSpPr>
            <a:spLocks noGrp="1"/>
          </p:cNvSpPr>
          <p:nvPr>
            <p:ph idx="1"/>
          </p:nvPr>
        </p:nvSpPr>
        <p:spPr>
          <a:xfrm>
            <a:off x="304800" y="1066800"/>
            <a:ext cx="8153400" cy="3048000"/>
          </a:xfrm>
        </p:spPr>
        <p:txBody>
          <a:bodyPr/>
          <a:lstStyle/>
          <a:p>
            <a:pPr>
              <a:buFont typeface="Wingdings" panose="05000000000000000000" pitchFamily="2" charset="2"/>
              <a:buChar char="q"/>
            </a:pPr>
            <a:r>
              <a:rPr lang="en-US" sz="2000" dirty="0" smtClean="0"/>
              <a:t>Discussion of employment statistics for physics graduate students and career interests in first year</a:t>
            </a:r>
          </a:p>
          <a:p>
            <a:pPr>
              <a:buFont typeface="Wingdings" panose="05000000000000000000" pitchFamily="2" charset="2"/>
              <a:buChar char="q"/>
            </a:pPr>
            <a:r>
              <a:rPr lang="en-US" sz="2000" dirty="0"/>
              <a:t>Years 0-2: Recommendations for physics and </a:t>
            </a:r>
            <a:r>
              <a:rPr lang="en-US" sz="2000" dirty="0" smtClean="0"/>
              <a:t>non-physics (e.g. program management, product development) courses</a:t>
            </a:r>
          </a:p>
          <a:p>
            <a:pPr>
              <a:buFont typeface="Wingdings" panose="05000000000000000000" pitchFamily="2" charset="2"/>
              <a:buChar char="q"/>
            </a:pPr>
            <a:r>
              <a:rPr lang="en-US" sz="2000" dirty="0" smtClean="0"/>
              <a:t>Schedule for PhD degree and discuss career interests – yearly</a:t>
            </a:r>
          </a:p>
          <a:p>
            <a:pPr>
              <a:buFont typeface="Wingdings" panose="05000000000000000000" pitchFamily="2" charset="2"/>
              <a:buChar char="q"/>
            </a:pPr>
            <a:r>
              <a:rPr lang="en-US" sz="2000" dirty="0" smtClean="0"/>
              <a:t>Meeting with career counseling center – years 2,4</a:t>
            </a:r>
          </a:p>
          <a:p>
            <a:pPr>
              <a:buFont typeface="Wingdings" panose="05000000000000000000" pitchFamily="2" charset="2"/>
              <a:buChar char="q"/>
            </a:pPr>
            <a:r>
              <a:rPr lang="en-US" sz="2000" dirty="0" smtClean="0"/>
              <a:t>Review of resume and cover letter: tuned for each employment opportunities, skills, ability to lead</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35</a:t>
            </a:fld>
            <a:endParaRPr lang="en-US" dirty="0"/>
          </a:p>
        </p:txBody>
      </p:sp>
      <p:sp>
        <p:nvSpPr>
          <p:cNvPr id="5" name="TextBox 4"/>
          <p:cNvSpPr txBox="1"/>
          <p:nvPr/>
        </p:nvSpPr>
        <p:spPr>
          <a:xfrm>
            <a:off x="381000" y="4800600"/>
            <a:ext cx="8610600" cy="369332"/>
          </a:xfrm>
          <a:prstGeom prst="rect">
            <a:avLst/>
          </a:prstGeom>
          <a:noFill/>
        </p:spPr>
        <p:txBody>
          <a:bodyPr wrap="square" rtlCol="0">
            <a:spAutoFit/>
          </a:bodyPr>
          <a:lstStyle/>
          <a:p>
            <a:r>
              <a:rPr lang="en-US" sz="1800" dirty="0">
                <a:latin typeface="+mn-lt"/>
              </a:rPr>
              <a:t>The Checklist Manifesto: How to Get Things </a:t>
            </a:r>
            <a:r>
              <a:rPr lang="en-US" sz="1800" dirty="0" smtClean="0">
                <a:latin typeface="+mn-lt"/>
              </a:rPr>
              <a:t>Right by  </a:t>
            </a:r>
            <a:r>
              <a:rPr lang="en-US" sz="1800" dirty="0" err="1" smtClean="0">
                <a:latin typeface="+mn-lt"/>
              </a:rPr>
              <a:t>Atul</a:t>
            </a:r>
            <a:r>
              <a:rPr lang="en-US" sz="1800" dirty="0" smtClean="0">
                <a:latin typeface="+mn-lt"/>
              </a:rPr>
              <a:t> </a:t>
            </a:r>
            <a:r>
              <a:rPr lang="en-US" sz="1800" dirty="0" err="1" smtClean="0">
                <a:latin typeface="+mn-lt"/>
              </a:rPr>
              <a:t>Gawande</a:t>
            </a:r>
            <a:endParaRPr lang="en-US" sz="1800" dirty="0">
              <a:latin typeface="+mn-lt"/>
            </a:endParaRPr>
          </a:p>
        </p:txBody>
      </p:sp>
    </p:spTree>
    <p:extLst>
      <p:ext uri="{BB962C8B-B14F-4D97-AF65-F5344CB8AC3E}">
        <p14:creationId xmlns:p14="http://schemas.microsoft.com/office/powerpoint/2010/main" val="6387260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04800" y="1143000"/>
            <a:ext cx="8382000" cy="4876800"/>
          </a:xfrm>
        </p:spPr>
        <p:txBody>
          <a:bodyPr/>
          <a:lstStyle/>
          <a:p>
            <a:r>
              <a:rPr lang="en-US" sz="2000" dirty="0"/>
              <a:t>M</a:t>
            </a:r>
            <a:r>
              <a:rPr lang="en-US" sz="2000" dirty="0" smtClean="0"/>
              <a:t>ajority of physics PhDs will have non-academic careers</a:t>
            </a:r>
          </a:p>
          <a:p>
            <a:r>
              <a:rPr lang="en-US" sz="2000" dirty="0" smtClean="0"/>
              <a:t>Graduate school should intentionally prepare students for varied career paths</a:t>
            </a:r>
          </a:p>
          <a:p>
            <a:r>
              <a:rPr lang="en-US" sz="2000" dirty="0" smtClean="0"/>
              <a:t>Students need professional skills</a:t>
            </a:r>
          </a:p>
          <a:p>
            <a:r>
              <a:rPr lang="en-US" sz="2000" dirty="0" smtClean="0">
                <a:solidFill>
                  <a:srgbClr val="FF0000"/>
                </a:solidFill>
              </a:rPr>
              <a:t>Students should be exposed to employment data early in graduate careers</a:t>
            </a:r>
          </a:p>
          <a:p>
            <a:r>
              <a:rPr lang="en-US" sz="2000" dirty="0" smtClean="0">
                <a:solidFill>
                  <a:srgbClr val="FF0000"/>
                </a:solidFill>
              </a:rPr>
              <a:t>Students should discuss career options often</a:t>
            </a:r>
          </a:p>
          <a:p>
            <a:r>
              <a:rPr lang="en-US" sz="2000" dirty="0" smtClean="0">
                <a:solidFill>
                  <a:srgbClr val="FF0000"/>
                </a:solidFill>
              </a:rPr>
              <a:t>Resumes should be tuned for each application: both skills and ability to lead projects </a:t>
            </a:r>
          </a:p>
          <a:p>
            <a:r>
              <a:rPr lang="en-US" sz="2000" dirty="0" smtClean="0">
                <a:solidFill>
                  <a:srgbClr val="FF0000"/>
                </a:solidFill>
              </a:rPr>
              <a:t>Checklist for consistent mentoring</a:t>
            </a:r>
          </a:p>
          <a:p>
            <a:pPr marL="0" indent="0">
              <a:buNone/>
            </a:pPr>
            <a:endParaRPr lang="en-US" dirty="0" smtClean="0"/>
          </a:p>
        </p:txBody>
      </p:sp>
      <p:sp>
        <p:nvSpPr>
          <p:cNvPr id="4" name="Slide Number Placeholder 3"/>
          <p:cNvSpPr>
            <a:spLocks noGrp="1"/>
          </p:cNvSpPr>
          <p:nvPr>
            <p:ph type="sldNum" sz="quarter" idx="11"/>
          </p:nvPr>
        </p:nvSpPr>
        <p:spPr/>
        <p:txBody>
          <a:bodyPr/>
          <a:lstStyle/>
          <a:p>
            <a:fld id="{24F7F4F4-E79B-43A2-9379-07F4DFBFFA36}" type="slidenum">
              <a:rPr lang="en-US" smtClean="0"/>
              <a:pPr/>
              <a:t>36</a:t>
            </a:fld>
            <a:endParaRPr lang="en-US" dirty="0"/>
          </a:p>
        </p:txBody>
      </p:sp>
    </p:spTree>
    <p:extLst>
      <p:ext uri="{BB962C8B-B14F-4D97-AF65-F5344CB8AC3E}">
        <p14:creationId xmlns:p14="http://schemas.microsoft.com/office/powerpoint/2010/main" val="2702367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37</a:t>
            </a:fld>
            <a:endParaRPr lang="en-US" dirty="0"/>
          </a:p>
        </p:txBody>
      </p:sp>
    </p:spTree>
    <p:extLst>
      <p:ext uri="{BB962C8B-B14F-4D97-AF65-F5344CB8AC3E}">
        <p14:creationId xmlns:p14="http://schemas.microsoft.com/office/powerpoint/2010/main" val="2479073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 My15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38</a:t>
            </a:fld>
            <a:endParaRPr lang="en-US" dirty="0"/>
          </a:p>
        </p:txBody>
      </p:sp>
      <p:sp>
        <p:nvSpPr>
          <p:cNvPr id="5" name="Rectangle 3"/>
          <p:cNvSpPr txBox="1">
            <a:spLocks noChangeArrowheads="1"/>
          </p:cNvSpPr>
          <p:nvPr/>
        </p:nvSpPr>
        <p:spPr bwMode="auto">
          <a:xfrm>
            <a:off x="685800" y="1066800"/>
            <a:ext cx="77724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 Be responsive – return phone calls and emails promptly. When asked to do something, do it on time – be sure to ask when it should be done. Document requests and responses in writing.</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2. </a:t>
            </a: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Become the world expert in your particular area</a:t>
            </a: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3. Continually expand the depth and breadth of your knowledge and skills.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4. Utilize all information resources available - books, science magazines, web sites, search engines, search services, colleagues, patents, trade magazines, catalogs, sales reps, conferences.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5. Get involved with or develop projects that have a high probability of contributing to the company’s success.</a:t>
            </a:r>
            <a:endParaRPr kumimoji="0" lang="en-US" sz="2000" b="1" i="0" u="none" strike="noStrike" kern="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40264630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My 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39</a:t>
            </a:fld>
            <a:endParaRPr lang="en-US" dirty="0"/>
          </a:p>
        </p:txBody>
      </p:sp>
      <p:sp>
        <p:nvSpPr>
          <p:cNvPr id="5" name="Rectangle 3"/>
          <p:cNvSpPr txBox="1">
            <a:spLocks noChangeArrowheads="1"/>
          </p:cNvSpPr>
          <p:nvPr/>
        </p:nvSpPr>
        <p:spPr bwMode="auto">
          <a:xfrm>
            <a:off x="609600" y="1066800"/>
            <a:ext cx="7772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6. Understand and be aware of project constraints such as your personnel and company capabilities, competitor’s strengths, and customer needs.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7. </a:t>
            </a: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Innovate continuously.  Always push your envelope as well as the science and technology envelope. Stay uncomfortable with what your skills and knowledge are.</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8. Document your work in manner that can be easily understood by a co-worker a year from now.  Use spreadsheets, tables and charts to convey your results in a concise, visual, and easy-to-understand manner.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9. Make sure that you learn something useful from any tests or experiments that you perform.  These results should form the basis for future tests.</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10. Learn from your mistakes. Don’t repeat them. </a:t>
            </a:r>
            <a:endParaRPr kumimoji="0" lang="en-US" sz="2000" b="1" i="0" u="none" strike="noStrike" kern="0" cap="none" spc="0" normalizeH="0" baseline="0" noProof="0" dirty="0">
              <a:ln>
                <a:noFill/>
              </a:ln>
              <a:solidFill>
                <a:schemeClr val="tx1"/>
              </a:solidFill>
              <a:effectLst/>
              <a:uLnTx/>
              <a:uFillTx/>
              <a:latin typeface="+mn-lt"/>
              <a:ea typeface="+mn-ea"/>
              <a:cs typeface="Times New Roman" pitchFamily="18" charset="0"/>
            </a:endParaRPr>
          </a:p>
        </p:txBody>
      </p:sp>
    </p:spTree>
    <p:extLst>
      <p:ext uri="{BB962C8B-B14F-4D97-AF65-F5344CB8AC3E}">
        <p14:creationId xmlns:p14="http://schemas.microsoft.com/office/powerpoint/2010/main" val="3347944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 PhD Is Not Enough! </a:t>
            </a:r>
            <a:br>
              <a:rPr lang="en-US" dirty="0" smtClean="0"/>
            </a:br>
            <a:r>
              <a:rPr lang="en-US" dirty="0" smtClean="0"/>
              <a:t>A Guide to Survival in Science”</a:t>
            </a:r>
            <a:endParaRPr lang="en-US" dirty="0"/>
          </a:p>
        </p:txBody>
      </p:sp>
      <p:sp>
        <p:nvSpPr>
          <p:cNvPr id="3" name="Content Placeholder 2"/>
          <p:cNvSpPr>
            <a:spLocks noGrp="1"/>
          </p:cNvSpPr>
          <p:nvPr>
            <p:ph idx="1"/>
          </p:nvPr>
        </p:nvSpPr>
        <p:spPr>
          <a:xfrm>
            <a:off x="533400" y="1219200"/>
            <a:ext cx="5410200" cy="3733800"/>
          </a:xfrm>
        </p:spPr>
        <p:txBody>
          <a:bodyPr/>
          <a:lstStyle/>
          <a:p>
            <a:r>
              <a:rPr lang="en-US" sz="2000" dirty="0" smtClean="0">
                <a:solidFill>
                  <a:srgbClr val="7030A0"/>
                </a:solidFill>
              </a:rPr>
              <a:t>Dangers of Benign Neglect – failing to teach science survival skills</a:t>
            </a:r>
          </a:p>
          <a:p>
            <a:r>
              <a:rPr lang="en-US" sz="2000" b="0" dirty="0" smtClean="0"/>
              <a:t>Understand broad context and big picture of your research</a:t>
            </a:r>
          </a:p>
          <a:p>
            <a:r>
              <a:rPr lang="en-US" sz="2000" b="0" dirty="0" smtClean="0"/>
              <a:t>Speak at the level and interests of your audience </a:t>
            </a:r>
          </a:p>
          <a:p>
            <a:r>
              <a:rPr lang="en-US" sz="2000" dirty="0" smtClean="0">
                <a:solidFill>
                  <a:srgbClr val="FF0000"/>
                </a:solidFill>
              </a:rPr>
              <a:t>Plan your thesis as short projects that can be completed and published as short papers – plan long term goal as sequence of short term projects</a:t>
            </a:r>
          </a:p>
          <a:p>
            <a:r>
              <a:rPr lang="en-US" sz="2000" b="0" dirty="0" smtClean="0"/>
              <a:t>Be a scientific leader</a:t>
            </a:r>
            <a:endParaRPr lang="en-US" sz="2000" dirty="0"/>
          </a:p>
          <a:p>
            <a:pPr marL="0" indent="0">
              <a:buNone/>
            </a:pPr>
            <a:endParaRPr lang="en-US" sz="2000" dirty="0" smtClean="0"/>
          </a:p>
          <a:p>
            <a:pPr marL="0" indent="0">
              <a:buNone/>
            </a:pPr>
            <a:endParaRPr lang="en-US" sz="2000" dirty="0"/>
          </a:p>
          <a:p>
            <a:pPr marL="0" indent="0">
              <a:buNone/>
            </a:pPr>
            <a:r>
              <a:rPr lang="en-US" sz="2000" dirty="0" smtClean="0"/>
              <a:t>“A PhD Is Not Enough”  by  </a:t>
            </a:r>
            <a:r>
              <a:rPr lang="en-US" sz="2000" dirty="0"/>
              <a:t>Peter J. </a:t>
            </a:r>
            <a:r>
              <a:rPr lang="en-US" sz="2000" dirty="0" err="1"/>
              <a:t>Feibelman</a:t>
            </a:r>
            <a:r>
              <a:rPr lang="en-US" sz="2000" dirty="0"/>
              <a:t>, </a:t>
            </a:r>
            <a:r>
              <a:rPr lang="en-US" sz="2000" dirty="0" smtClean="0"/>
              <a:t> Sandia National </a:t>
            </a:r>
            <a:r>
              <a:rPr lang="en-US" sz="2000" dirty="0"/>
              <a:t>Lab</a:t>
            </a:r>
          </a:p>
          <a:p>
            <a:pPr marL="0" indent="0">
              <a:buNone/>
            </a:pPr>
            <a:endParaRPr lang="en-US" sz="1400" dirty="0" smtClean="0"/>
          </a:p>
          <a:p>
            <a:endParaRPr lang="en-US" sz="1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219200"/>
            <a:ext cx="2647950" cy="3983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210919"/>
            <a:ext cx="673410" cy="58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200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u="sng" dirty="0" smtClean="0">
                <a:cs typeface="Times New Roman" pitchFamily="18" charset="0"/>
              </a:rPr>
              <a:t>My 15 Point Guide to Success</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40</a:t>
            </a:fld>
            <a:endParaRPr lang="en-US" dirty="0"/>
          </a:p>
        </p:txBody>
      </p:sp>
      <p:sp>
        <p:nvSpPr>
          <p:cNvPr id="5" name="Rectangle 3"/>
          <p:cNvSpPr txBox="1">
            <a:spLocks noChangeArrowheads="1"/>
          </p:cNvSpPr>
          <p:nvPr/>
        </p:nvSpPr>
        <p:spPr bwMode="auto">
          <a:xfrm>
            <a:off x="609600" y="1066800"/>
            <a:ext cx="79248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11. Don’t believe everything you are told, even if it is company   lore or told to you by an expert.  Be skeptical. </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12. Enjoy your work.</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13. Treat everyone you work with (above and below you) with         respect.  Thank them for their work.  Acknowledge their  contributions whenever possible. Keep them informed as to what you are doing and why you are doing it.</a:t>
            </a:r>
          </a:p>
          <a:p>
            <a:pPr marL="342900" marR="0" lvl="0" indent="-342900" algn="l" defTabSz="914400" rtl="0" eaLnBrk="1" fontAlgn="base" latinLnBrk="0" hangingPunct="1">
              <a:lnSpc>
                <a:spcPct val="90000"/>
              </a:lnSpc>
              <a:spcBef>
                <a:spcPct val="20000"/>
              </a:spcBef>
              <a:spcAft>
                <a:spcPct val="0"/>
              </a:spcAft>
              <a:buClr>
                <a:srgbClr val="0C2D84"/>
              </a:buClr>
              <a:buSzTx/>
              <a:buFontTx/>
              <a:buNone/>
              <a:tabLst/>
              <a:defRPr/>
            </a:pPr>
            <a:r>
              <a:rPr kumimoji="0" lang="en-US" sz="2000" b="1" i="0" u="none" strike="noStrike" kern="0" cap="none" spc="0" normalizeH="0" baseline="0" noProof="0" dirty="0" smtClean="0">
                <a:ln>
                  <a:noFill/>
                </a:ln>
                <a:solidFill>
                  <a:schemeClr val="tx1"/>
                </a:solidFill>
                <a:effectLst/>
                <a:uLnTx/>
                <a:uFillTx/>
                <a:latin typeface="+mn-lt"/>
                <a:ea typeface="+mn-ea"/>
                <a:cs typeface="Times New Roman" pitchFamily="18" charset="0"/>
              </a:rPr>
              <a:t>14. Have a sense of humor.</a:t>
            </a:r>
          </a:p>
          <a:p>
            <a:pPr marL="457200" marR="0" lvl="0" indent="-457200" algn="l" defTabSz="914400" rtl="0" eaLnBrk="1" fontAlgn="base" latinLnBrk="0" hangingPunct="1">
              <a:lnSpc>
                <a:spcPct val="90000"/>
              </a:lnSpc>
              <a:spcBef>
                <a:spcPct val="20000"/>
              </a:spcBef>
              <a:spcAft>
                <a:spcPct val="0"/>
              </a:spcAft>
              <a:buClr>
                <a:schemeClr val="tx1"/>
              </a:buClr>
              <a:buSzTx/>
              <a:buFontTx/>
              <a:buAutoNum type="arabicPeriod" startAt="15"/>
              <a:tabLst/>
              <a:defRPr/>
            </a:pPr>
            <a:r>
              <a:rPr kumimoji="0" lang="en-US" sz="2000" b="1" i="0" u="none" strike="noStrike" kern="0" cap="none" spc="0" normalizeH="0" baseline="0" noProof="0" dirty="0" smtClean="0">
                <a:ln>
                  <a:noFill/>
                </a:ln>
                <a:solidFill>
                  <a:srgbClr val="FF0000"/>
                </a:solidFill>
                <a:effectLst/>
                <a:uLnTx/>
                <a:uFillTx/>
                <a:latin typeface="+mn-lt"/>
                <a:ea typeface="+mn-ea"/>
                <a:cs typeface="Times New Roman" pitchFamily="18" charset="0"/>
              </a:rPr>
              <a:t>Develop a unique and necessary skill and knowledge set that complements those of your co-workers and greatly increases the value of your project/team.  Be indispensible.</a:t>
            </a:r>
          </a:p>
          <a:p>
            <a:pPr marL="342900" marR="0" lvl="0" indent="-342900" algn="l" defTabSz="914400" rtl="0" eaLnBrk="1" fontAlgn="base" latinLnBrk="0" hangingPunct="1">
              <a:lnSpc>
                <a:spcPct val="90000"/>
              </a:lnSpc>
              <a:spcBef>
                <a:spcPct val="20000"/>
              </a:spcBef>
              <a:spcAft>
                <a:spcPct val="0"/>
              </a:spcAft>
              <a:buClr>
                <a:srgbClr val="0C2D84"/>
              </a:buClr>
              <a:buSzTx/>
              <a:buFont typeface="Wingdings" pitchFamily="2" charset="2"/>
              <a:buNone/>
              <a:tabLst/>
              <a:defRPr/>
            </a:pPr>
            <a:endParaRPr kumimoji="0" lang="en-US" sz="2400" b="1"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00175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innovators</a:t>
            </a:r>
            <a:endParaRPr lang="en-US" dirty="0"/>
          </a:p>
        </p:txBody>
      </p:sp>
      <p:sp>
        <p:nvSpPr>
          <p:cNvPr id="3" name="Content Placeholder 2"/>
          <p:cNvSpPr>
            <a:spLocks noGrp="1"/>
          </p:cNvSpPr>
          <p:nvPr>
            <p:ph idx="1"/>
          </p:nvPr>
        </p:nvSpPr>
        <p:spPr>
          <a:xfrm>
            <a:off x="609600" y="1143000"/>
            <a:ext cx="5943600" cy="4953000"/>
          </a:xfrm>
        </p:spPr>
        <p:txBody>
          <a:bodyPr/>
          <a:lstStyle/>
          <a:p>
            <a:r>
              <a:rPr lang="en-US" sz="2000" b="0" dirty="0" smtClean="0"/>
              <a:t>Fail quickly to learn fast</a:t>
            </a:r>
          </a:p>
          <a:p>
            <a:r>
              <a:rPr lang="en-US" sz="2000" dirty="0" err="1" smtClean="0">
                <a:solidFill>
                  <a:srgbClr val="FF0000"/>
                </a:solidFill>
              </a:rPr>
              <a:t>Smallifying</a:t>
            </a:r>
            <a:r>
              <a:rPr lang="en-US" sz="2000" dirty="0" smtClean="0">
                <a:solidFill>
                  <a:srgbClr val="FF0000"/>
                </a:solidFill>
              </a:rPr>
              <a:t> </a:t>
            </a:r>
            <a:endParaRPr lang="en-US" sz="2000" dirty="0">
              <a:solidFill>
                <a:srgbClr val="FF0000"/>
              </a:solidFill>
            </a:endParaRPr>
          </a:p>
          <a:p>
            <a:pPr lvl="1"/>
            <a:r>
              <a:rPr lang="en-US" sz="2000" b="1" dirty="0">
                <a:solidFill>
                  <a:srgbClr val="FF0000"/>
                </a:solidFill>
              </a:rPr>
              <a:t>Breaking a project down into discrete, relatively small problems to be resolved</a:t>
            </a:r>
          </a:p>
          <a:p>
            <a:pPr lvl="1"/>
            <a:r>
              <a:rPr lang="en-US" sz="2000" b="1" dirty="0">
                <a:solidFill>
                  <a:srgbClr val="FF0000"/>
                </a:solidFill>
              </a:rPr>
              <a:t>Small “wins” move the project towards </a:t>
            </a:r>
            <a:r>
              <a:rPr lang="en-US" sz="2000" b="1" dirty="0" smtClean="0">
                <a:solidFill>
                  <a:srgbClr val="FF0000"/>
                </a:solidFill>
              </a:rPr>
              <a:t>goal</a:t>
            </a:r>
            <a:endParaRPr lang="en-US" sz="2000" dirty="0">
              <a:solidFill>
                <a:srgbClr val="FF0000"/>
              </a:solidFill>
            </a:endParaRPr>
          </a:p>
          <a:p>
            <a:pPr marL="457200" lvl="1" indent="0">
              <a:buNone/>
            </a:pPr>
            <a:endParaRPr lang="en-US" sz="2000" dirty="0" smtClean="0"/>
          </a:p>
          <a:p>
            <a:pPr>
              <a:buNone/>
            </a:pPr>
            <a:r>
              <a:rPr lang="en-US" sz="2000" dirty="0" smtClean="0"/>
              <a:t>“Little Bets: How Breakthrough Ideas Emerge from Small Discoveries”  by Peter Sims</a:t>
            </a:r>
            <a:endParaRPr lang="en-US" sz="20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5</a:t>
            </a:fld>
            <a:endParaRPr lang="en-US" dirty="0"/>
          </a:p>
        </p:txBody>
      </p:sp>
      <p:pic>
        <p:nvPicPr>
          <p:cNvPr id="18434" name="Picture 2" descr="http://1.bp.blogspot.com/-KCeuwDLxTJ8/TfX7N_XaFyI/AAAAAAAAHLw/os7ilq_C8Rg/s1600/little-bets.jpg"/>
          <p:cNvPicPr>
            <a:picLocks noChangeAspect="1" noChangeArrowheads="1"/>
          </p:cNvPicPr>
          <p:nvPr/>
        </p:nvPicPr>
        <p:blipFill>
          <a:blip r:embed="rId2" cstate="print"/>
          <a:srcRect/>
          <a:stretch>
            <a:fillRect/>
          </a:stretch>
        </p:blipFill>
        <p:spPr bwMode="auto">
          <a:xfrm>
            <a:off x="6553200" y="2057400"/>
            <a:ext cx="2381250" cy="3571875"/>
          </a:xfrm>
          <a:prstGeom prst="rect">
            <a:avLst/>
          </a:prstGeom>
          <a:noFill/>
        </p:spPr>
      </p:pic>
    </p:spTree>
    <p:extLst>
      <p:ext uri="{BB962C8B-B14F-4D97-AF65-F5344CB8AC3E}">
        <p14:creationId xmlns:p14="http://schemas.microsoft.com/office/powerpoint/2010/main" val="818096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Art of Being a Scientist”</a:t>
            </a:r>
            <a:endParaRPr lang="en-US" dirty="0"/>
          </a:p>
        </p:txBody>
      </p:sp>
      <p:sp>
        <p:nvSpPr>
          <p:cNvPr id="3" name="Content Placeholder 2"/>
          <p:cNvSpPr>
            <a:spLocks noGrp="1"/>
          </p:cNvSpPr>
          <p:nvPr>
            <p:ph idx="1"/>
          </p:nvPr>
        </p:nvSpPr>
        <p:spPr>
          <a:xfrm>
            <a:off x="446964" y="5486400"/>
            <a:ext cx="7848600" cy="838200"/>
          </a:xfrm>
        </p:spPr>
        <p:txBody>
          <a:bodyPr/>
          <a:lstStyle/>
          <a:p>
            <a:r>
              <a:rPr lang="en-US" sz="1600" dirty="0"/>
              <a:t>Offered as 1-credit course for one semester at Colorado School of </a:t>
            </a:r>
            <a:r>
              <a:rPr lang="en-US" sz="1600" dirty="0" smtClean="0"/>
              <a:t>Mines</a:t>
            </a:r>
          </a:p>
          <a:p>
            <a:r>
              <a:rPr lang="en-US" sz="1600" dirty="0" smtClean="0"/>
              <a:t>“The Art of Being a Scientist: A Guide for Graduate Students and their Mentors” by </a:t>
            </a:r>
            <a:r>
              <a:rPr lang="en-US" sz="1600" dirty="0" err="1" smtClean="0"/>
              <a:t>Roel</a:t>
            </a:r>
            <a:r>
              <a:rPr lang="en-US" sz="1600" dirty="0" smtClean="0"/>
              <a:t> </a:t>
            </a:r>
            <a:r>
              <a:rPr lang="en-US" sz="1600" dirty="0" err="1" smtClean="0"/>
              <a:t>Snieder</a:t>
            </a:r>
            <a:r>
              <a:rPr lang="en-US" sz="1600" dirty="0" smtClean="0"/>
              <a:t> and Ken </a:t>
            </a:r>
            <a:r>
              <a:rPr lang="en-US" sz="1600" dirty="0" err="1" smtClean="0"/>
              <a:t>Larner</a:t>
            </a:r>
            <a:endParaRPr lang="en-US" sz="1600" dirty="0" smtClean="0"/>
          </a:p>
        </p:txBody>
      </p:sp>
      <p:sp>
        <p:nvSpPr>
          <p:cNvPr id="4" name="Slide Number Placeholder 3"/>
          <p:cNvSpPr>
            <a:spLocks noGrp="1"/>
          </p:cNvSpPr>
          <p:nvPr>
            <p:ph type="sldNum" sz="quarter" idx="11"/>
          </p:nvPr>
        </p:nvSpPr>
        <p:spPr/>
        <p:txBody>
          <a:bodyPr/>
          <a:lstStyle/>
          <a:p>
            <a:fld id="{24F7F4F4-E79B-43A2-9379-07F4DFBFFA36}" type="slidenum">
              <a:rPr lang="en-US" smtClean="0"/>
              <a:pPr/>
              <a:t>6</a:t>
            </a:fld>
            <a:endParaRPr lang="en-US" dirty="0"/>
          </a:p>
        </p:txBody>
      </p:sp>
      <p:sp>
        <p:nvSpPr>
          <p:cNvPr id="5" name="TextBox 4"/>
          <p:cNvSpPr txBox="1"/>
          <p:nvPr/>
        </p:nvSpPr>
        <p:spPr>
          <a:xfrm>
            <a:off x="446964" y="1006019"/>
            <a:ext cx="5649036" cy="4401205"/>
          </a:xfrm>
          <a:prstGeom prst="rect">
            <a:avLst/>
          </a:prstGeom>
          <a:noFill/>
        </p:spPr>
        <p:txBody>
          <a:bodyPr wrap="square" rtlCol="0">
            <a:spAutoFit/>
          </a:bodyPr>
          <a:lstStyle/>
          <a:p>
            <a:pPr marL="342900" indent="-342900">
              <a:buFont typeface="Wingdings" panose="05000000000000000000" pitchFamily="2" charset="2"/>
              <a:buChar char="v"/>
            </a:pPr>
            <a:r>
              <a:rPr lang="en-US" sz="2000" b="1" dirty="0" smtClean="0">
                <a:solidFill>
                  <a:srgbClr val="FF0000"/>
                </a:solidFill>
                <a:latin typeface="+mn-lt"/>
              </a:rPr>
              <a:t>Simplify your problems first then bootstrap your way into complexity</a:t>
            </a:r>
          </a:p>
          <a:p>
            <a:pPr marL="342900" indent="-342900">
              <a:buFont typeface="Wingdings" panose="05000000000000000000" pitchFamily="2" charset="2"/>
              <a:buChar char="v"/>
            </a:pPr>
            <a:r>
              <a:rPr lang="en-US" sz="2000" b="1" dirty="0" smtClean="0">
                <a:solidFill>
                  <a:srgbClr val="FF0000"/>
                </a:solidFill>
                <a:latin typeface="+mn-lt"/>
              </a:rPr>
              <a:t>Identify mistakes quickly</a:t>
            </a:r>
          </a:p>
          <a:p>
            <a:pPr marL="342900" indent="-342900">
              <a:buFont typeface="Wingdings" panose="05000000000000000000" pitchFamily="2" charset="2"/>
              <a:buChar char="v"/>
            </a:pPr>
            <a:r>
              <a:rPr lang="en-US" sz="2000" dirty="0" smtClean="0">
                <a:latin typeface="+mn-lt"/>
              </a:rPr>
              <a:t>Time management (The 7 habits of highly effective people)</a:t>
            </a:r>
          </a:p>
          <a:p>
            <a:pPr marL="342900" indent="-342900">
              <a:buFont typeface="Wingdings" panose="05000000000000000000" pitchFamily="2" charset="2"/>
              <a:buChar char="v"/>
            </a:pPr>
            <a:r>
              <a:rPr lang="en-US" sz="2000" dirty="0" smtClean="0">
                <a:latin typeface="+mn-lt"/>
              </a:rPr>
              <a:t>Get exercise/sleep – take care of yourself</a:t>
            </a:r>
          </a:p>
          <a:p>
            <a:pPr marL="342900" indent="-342900">
              <a:buFont typeface="Wingdings" panose="05000000000000000000" pitchFamily="2" charset="2"/>
              <a:buChar char="v"/>
            </a:pPr>
            <a:r>
              <a:rPr lang="en-US" sz="2000" dirty="0" smtClean="0">
                <a:latin typeface="+mn-lt"/>
              </a:rPr>
              <a:t>Become proficient at proposals</a:t>
            </a:r>
          </a:p>
          <a:p>
            <a:pPr marL="800100" lvl="1" indent="-342900">
              <a:buFont typeface="Wingdings" panose="05000000000000000000" pitchFamily="2" charset="2"/>
              <a:buChar char="v"/>
            </a:pPr>
            <a:r>
              <a:rPr lang="en-US" sz="2000" dirty="0" smtClean="0">
                <a:latin typeface="+mn-lt"/>
              </a:rPr>
              <a:t>What need does it address that is important to the funder</a:t>
            </a:r>
          </a:p>
          <a:p>
            <a:pPr marL="342900" indent="-342900">
              <a:buFont typeface="Wingdings" panose="05000000000000000000" pitchFamily="2" charset="2"/>
              <a:buChar char="v"/>
            </a:pPr>
            <a:r>
              <a:rPr lang="en-US" sz="2000" b="1" dirty="0" smtClean="0">
                <a:solidFill>
                  <a:srgbClr val="0070C0"/>
                </a:solidFill>
                <a:latin typeface="+mn-lt"/>
              </a:rPr>
              <a:t>Applying for job in industry</a:t>
            </a:r>
          </a:p>
          <a:p>
            <a:pPr marL="800100" lvl="1" indent="-342900">
              <a:buFont typeface="Wingdings" panose="05000000000000000000" pitchFamily="2" charset="2"/>
              <a:buChar char="v"/>
            </a:pPr>
            <a:r>
              <a:rPr lang="en-US" sz="2000" b="1" dirty="0" smtClean="0">
                <a:solidFill>
                  <a:srgbClr val="0070C0"/>
                </a:solidFill>
                <a:latin typeface="+mn-lt"/>
              </a:rPr>
              <a:t> </a:t>
            </a:r>
            <a:r>
              <a:rPr lang="en-US" sz="2000" b="1" dirty="0">
                <a:solidFill>
                  <a:srgbClr val="0070C0"/>
                </a:solidFill>
                <a:latin typeface="+mn-lt"/>
              </a:rPr>
              <a:t>E</a:t>
            </a:r>
            <a:r>
              <a:rPr lang="en-US" sz="2000" b="1" dirty="0" smtClean="0">
                <a:solidFill>
                  <a:srgbClr val="0070C0"/>
                </a:solidFill>
                <a:latin typeface="+mn-lt"/>
              </a:rPr>
              <a:t>xplain why you are perfect candidate – why you will help meet goals of the job and the goals of the organization</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253706"/>
            <a:ext cx="2226103" cy="3360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001" y="960812"/>
            <a:ext cx="66992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850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762000"/>
          </a:xfrm>
        </p:spPr>
        <p:txBody>
          <a:bodyPr/>
          <a:lstStyle/>
          <a:p>
            <a:r>
              <a:rPr lang="en-US" dirty="0" smtClean="0"/>
              <a:t>Second Graduate Education in Physics Conference</a:t>
            </a:r>
            <a:endParaRPr lang="en-US"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999699"/>
            <a:ext cx="4048961"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78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24F7F4F4-E79B-43A2-9379-07F4DFBFFA36}" type="slidenum">
              <a:rPr lang="en-US" smtClean="0"/>
              <a:pPr/>
              <a:t>8</a:t>
            </a:fld>
            <a:endParaRPr lang="en-US" dirty="0"/>
          </a:p>
        </p:txBody>
      </p:sp>
      <p:sp>
        <p:nvSpPr>
          <p:cNvPr id="5" name="Rectangle 1028"/>
          <p:cNvSpPr>
            <a:spLocks noGrp="1" noChangeArrowheads="1"/>
          </p:cNvSpPr>
          <p:nvPr>
            <p:ph type="title"/>
          </p:nvPr>
        </p:nvSpPr>
        <p:spPr>
          <a:noFill/>
          <a:ln/>
        </p:spPr>
        <p:txBody>
          <a:bodyPr/>
          <a:lstStyle/>
          <a:p>
            <a:r>
              <a:rPr lang="en-US" sz="2800" dirty="0" smtClean="0"/>
              <a:t>Alex </a:t>
            </a:r>
            <a:r>
              <a:rPr lang="en-US" sz="2800" dirty="0" err="1" smtClean="0"/>
              <a:t>Panchula</a:t>
            </a:r>
            <a:r>
              <a:rPr lang="en-US" sz="2800" dirty="0" smtClean="0"/>
              <a:t> (First Solar) </a:t>
            </a:r>
            <a:endParaRPr lang="en-US" sz="2800" dirty="0"/>
          </a:p>
        </p:txBody>
      </p:sp>
      <p:sp>
        <p:nvSpPr>
          <p:cNvPr id="6" name="TextBox 5"/>
          <p:cNvSpPr txBox="1"/>
          <p:nvPr/>
        </p:nvSpPr>
        <p:spPr>
          <a:xfrm>
            <a:off x="152400" y="1066800"/>
            <a:ext cx="8991600" cy="4585871"/>
          </a:xfrm>
          <a:prstGeom prst="rect">
            <a:avLst/>
          </a:prstGeom>
          <a:noFill/>
        </p:spPr>
        <p:txBody>
          <a:bodyPr wrap="square" rtlCol="0">
            <a:spAutoFit/>
          </a:bodyPr>
          <a:lstStyle/>
          <a:p>
            <a:pPr marL="342900" indent="-342900">
              <a:buClr>
                <a:schemeClr val="accent2"/>
              </a:buClr>
              <a:buFont typeface="Wingdings" panose="05000000000000000000" pitchFamily="2" charset="2"/>
              <a:buChar char="v"/>
            </a:pPr>
            <a:r>
              <a:rPr lang="en-US" sz="2000" dirty="0">
                <a:latin typeface="+mn-lt"/>
              </a:rPr>
              <a:t>Gaps in physics education</a:t>
            </a:r>
          </a:p>
          <a:p>
            <a:pPr marL="800100" lvl="1" indent="-342900">
              <a:buClr>
                <a:schemeClr val="accent2"/>
              </a:buClr>
              <a:buFont typeface="Arial" panose="020B0604020202020204" pitchFamily="34" charset="0"/>
              <a:buChar char="•"/>
            </a:pPr>
            <a:r>
              <a:rPr lang="en-US" sz="2000" dirty="0">
                <a:latin typeface="+mn-lt"/>
              </a:rPr>
              <a:t>Exposure to toolsets used in industry: software, programming, statistics</a:t>
            </a:r>
          </a:p>
          <a:p>
            <a:pPr marL="800100" lvl="1" indent="-342900">
              <a:buClr>
                <a:schemeClr val="accent2"/>
              </a:buClr>
              <a:buFont typeface="Arial" panose="020B0604020202020204" pitchFamily="34" charset="0"/>
              <a:buChar char="•"/>
            </a:pPr>
            <a:r>
              <a:rPr lang="en-US" sz="2000" dirty="0">
                <a:latin typeface="+mn-lt"/>
              </a:rPr>
              <a:t>Business </a:t>
            </a:r>
            <a:r>
              <a:rPr lang="en-US" sz="2000" dirty="0" smtClean="0">
                <a:latin typeface="+mn-lt"/>
              </a:rPr>
              <a:t>methods</a:t>
            </a:r>
          </a:p>
          <a:p>
            <a:pPr marL="342900" indent="-342900">
              <a:buClr>
                <a:schemeClr val="accent2"/>
              </a:buClr>
              <a:buFont typeface="Wingdings" panose="05000000000000000000" pitchFamily="2" charset="2"/>
              <a:buChar char="v"/>
            </a:pPr>
            <a:r>
              <a:rPr lang="en-US" sz="2000" b="1" dirty="0" smtClean="0">
                <a:solidFill>
                  <a:srgbClr val="0070C0"/>
                </a:solidFill>
                <a:latin typeface="+mn-lt"/>
              </a:rPr>
              <a:t>Need to train physicists to write “the how” not “the what” in resumes, i.e. skills based resumes</a:t>
            </a:r>
          </a:p>
          <a:p>
            <a:pPr marL="800100" lvl="1" indent="-342900">
              <a:buClr>
                <a:schemeClr val="accent2"/>
              </a:buClr>
              <a:buFont typeface="Arial" panose="020B0604020202020204" pitchFamily="34" charset="0"/>
              <a:buChar char="•"/>
            </a:pPr>
            <a:r>
              <a:rPr lang="en-US" sz="2000" dirty="0" smtClean="0">
                <a:latin typeface="+mn-lt"/>
              </a:rPr>
              <a:t>Instead of “</a:t>
            </a:r>
            <a:r>
              <a:rPr lang="en-US" sz="2000" dirty="0" err="1">
                <a:latin typeface="+mn-lt"/>
              </a:rPr>
              <a:t>Magnetotransport</a:t>
            </a:r>
            <a:r>
              <a:rPr lang="en-US" sz="2000" dirty="0">
                <a:latin typeface="+mn-lt"/>
              </a:rPr>
              <a:t> in Magnetic Nanostructures</a:t>
            </a:r>
            <a:r>
              <a:rPr lang="en-US" sz="2000" dirty="0" smtClean="0">
                <a:latin typeface="+mn-lt"/>
              </a:rPr>
              <a:t>”</a:t>
            </a:r>
          </a:p>
          <a:p>
            <a:pPr marL="800100" lvl="1" indent="-342900">
              <a:buClr>
                <a:schemeClr val="accent2"/>
              </a:buClr>
              <a:buFont typeface="Arial" panose="020B0604020202020204" pitchFamily="34" charset="0"/>
              <a:buChar char="•"/>
            </a:pPr>
            <a:r>
              <a:rPr lang="en-US" sz="2000" dirty="0" smtClean="0">
                <a:latin typeface="+mn-lt"/>
              </a:rPr>
              <a:t>Use</a:t>
            </a:r>
            <a:r>
              <a:rPr lang="en-US" sz="2000" dirty="0">
                <a:latin typeface="+mn-lt"/>
              </a:rPr>
              <a:t>: </a:t>
            </a:r>
            <a:r>
              <a:rPr lang="en-US" sz="2000" dirty="0" smtClean="0">
                <a:latin typeface="+mn-lt"/>
              </a:rPr>
              <a:t>“</a:t>
            </a:r>
            <a:r>
              <a:rPr lang="en-US" sz="2000" dirty="0">
                <a:latin typeface="+mn-lt"/>
              </a:rPr>
              <a:t>Experimental </a:t>
            </a:r>
            <a:r>
              <a:rPr lang="en-US" sz="2000" dirty="0" smtClean="0">
                <a:latin typeface="+mn-lt"/>
              </a:rPr>
              <a:t>design</a:t>
            </a:r>
            <a:r>
              <a:rPr lang="en-US" sz="2000" dirty="0">
                <a:latin typeface="+mn-lt"/>
              </a:rPr>
              <a:t>, execution, data analysis and mathematical models </a:t>
            </a:r>
            <a:r>
              <a:rPr lang="en-US" sz="2000" dirty="0" smtClean="0">
                <a:latin typeface="+mn-lt"/>
              </a:rPr>
              <a:t>of complex </a:t>
            </a:r>
            <a:r>
              <a:rPr lang="en-US" sz="2000" dirty="0">
                <a:latin typeface="+mn-lt"/>
              </a:rPr>
              <a:t>systems</a:t>
            </a:r>
            <a:r>
              <a:rPr lang="en-US" sz="2000" dirty="0" smtClean="0">
                <a:latin typeface="+mn-lt"/>
              </a:rPr>
              <a:t>”</a:t>
            </a:r>
          </a:p>
          <a:p>
            <a:pPr marL="342900" indent="-342900">
              <a:buClr>
                <a:schemeClr val="accent2"/>
              </a:buClr>
              <a:buFont typeface="Wingdings" panose="05000000000000000000" pitchFamily="2" charset="2"/>
              <a:buChar char="v"/>
            </a:pPr>
            <a:r>
              <a:rPr lang="en-US" sz="2000" b="1" dirty="0" smtClean="0">
                <a:solidFill>
                  <a:srgbClr val="00B050"/>
                </a:solidFill>
                <a:latin typeface="+mn-lt"/>
              </a:rPr>
              <a:t>Invite alumni in industry to speak to students</a:t>
            </a:r>
          </a:p>
          <a:p>
            <a:pPr marL="342900" indent="-342900">
              <a:buClr>
                <a:schemeClr val="accent2"/>
              </a:buClr>
              <a:buFont typeface="Wingdings" panose="05000000000000000000" pitchFamily="2" charset="2"/>
              <a:buChar char="v"/>
            </a:pPr>
            <a:endParaRPr lang="en-US" sz="2000" b="1" dirty="0">
              <a:latin typeface="+mn-lt"/>
            </a:endParaRPr>
          </a:p>
          <a:p>
            <a:pPr>
              <a:buClr>
                <a:schemeClr val="accent2"/>
              </a:buClr>
            </a:pPr>
            <a:r>
              <a:rPr lang="en-US" sz="1800" b="1" dirty="0" smtClean="0">
                <a:latin typeface="+mn-lt"/>
              </a:rPr>
              <a:t>Ref: </a:t>
            </a:r>
            <a:r>
              <a:rPr lang="en-US" sz="1800" b="1" dirty="0" err="1" smtClean="0">
                <a:latin typeface="+mn-lt"/>
              </a:rPr>
              <a:t>Panchula</a:t>
            </a:r>
            <a:r>
              <a:rPr lang="en-US" sz="1800" b="1" dirty="0" smtClean="0">
                <a:latin typeface="+mn-lt"/>
              </a:rPr>
              <a:t> presentation at Second graduate education in physics conference (unpublished)</a:t>
            </a:r>
          </a:p>
          <a:p>
            <a:pPr>
              <a:buClr>
                <a:schemeClr val="accent2"/>
              </a:buClr>
            </a:pPr>
            <a:r>
              <a:rPr lang="en-US" sz="1800" b="1" dirty="0" smtClean="0">
                <a:latin typeface="+mn-lt"/>
                <a:hlinkClick r:id="rId2"/>
              </a:rPr>
              <a:t>Also:  http</a:t>
            </a:r>
            <a:r>
              <a:rPr lang="en-US" sz="1800" b="1" dirty="0">
                <a:latin typeface="+mn-lt"/>
                <a:hlinkClick r:id="rId2"/>
              </a:rPr>
              <a:t>://www.physics.oregonstate.edu/~</a:t>
            </a:r>
            <a:r>
              <a:rPr lang="en-US" sz="1800" b="1" dirty="0" smtClean="0">
                <a:latin typeface="+mn-lt"/>
                <a:hlinkClick r:id="rId2"/>
              </a:rPr>
              <a:t>tate/APS2010Tutorial/PanchulaSlides.pdf</a:t>
            </a:r>
            <a:endParaRPr lang="en-US" sz="1800" b="1" dirty="0" smtClean="0">
              <a:latin typeface="+mn-lt"/>
            </a:endParaRPr>
          </a:p>
        </p:txBody>
      </p:sp>
    </p:spTree>
    <p:extLst>
      <p:ext uri="{BB962C8B-B14F-4D97-AF65-F5344CB8AC3E}">
        <p14:creationId xmlns:p14="http://schemas.microsoft.com/office/powerpoint/2010/main" val="391249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077200" cy="762000"/>
          </a:xfrm>
        </p:spPr>
        <p:txBody>
          <a:bodyPr/>
          <a:lstStyle/>
          <a:p>
            <a:r>
              <a:rPr lang="en-US" dirty="0"/>
              <a:t>2</a:t>
            </a:r>
            <a:r>
              <a:rPr lang="en-US" baseline="30000" dirty="0"/>
              <a:t>nd</a:t>
            </a:r>
            <a:r>
              <a:rPr lang="en-US" dirty="0"/>
              <a:t> Graduate Education in Physics</a:t>
            </a:r>
            <a:br>
              <a:rPr lang="en-US" dirty="0"/>
            </a:br>
            <a:r>
              <a:rPr lang="en-US" dirty="0"/>
              <a:t>Conference Findings</a:t>
            </a:r>
          </a:p>
        </p:txBody>
      </p:sp>
      <p:sp>
        <p:nvSpPr>
          <p:cNvPr id="3" name="Content Placeholder 2"/>
          <p:cNvSpPr>
            <a:spLocks noGrp="1"/>
          </p:cNvSpPr>
          <p:nvPr>
            <p:ph idx="1"/>
          </p:nvPr>
        </p:nvSpPr>
        <p:spPr>
          <a:xfrm>
            <a:off x="533400" y="1219200"/>
            <a:ext cx="7848600" cy="4495800"/>
          </a:xfrm>
        </p:spPr>
        <p:txBody>
          <a:bodyPr/>
          <a:lstStyle/>
          <a:p>
            <a:r>
              <a:rPr lang="en-US" sz="2000" dirty="0" smtClean="0"/>
              <a:t>Most graduate students will not have academic careers – students should be informed about employment statistics</a:t>
            </a:r>
          </a:p>
          <a:p>
            <a:r>
              <a:rPr lang="en-US" sz="2000" dirty="0" smtClean="0">
                <a:solidFill>
                  <a:srgbClr val="00B050"/>
                </a:solidFill>
              </a:rPr>
              <a:t>Lack of tracking of career paths of PhDs</a:t>
            </a:r>
          </a:p>
          <a:p>
            <a:r>
              <a:rPr lang="en-US" sz="2000" dirty="0" smtClean="0">
                <a:solidFill>
                  <a:srgbClr val="00B050"/>
                </a:solidFill>
              </a:rPr>
              <a:t>Lack of knowledge of skills that PhDs find valuable in their jobs</a:t>
            </a:r>
          </a:p>
          <a:p>
            <a:r>
              <a:rPr lang="en-US" sz="2000" b="0" dirty="0" smtClean="0"/>
              <a:t>Need to set realistic educational objectives and then survey alumni to demonstrate they have been met</a:t>
            </a:r>
          </a:p>
          <a:p>
            <a:endParaRPr lang="en-US" sz="2400" dirty="0"/>
          </a:p>
          <a:p>
            <a:pPr marL="0" indent="0">
              <a:buNone/>
            </a:pPr>
            <a:r>
              <a:rPr lang="en-US" sz="1800" b="0" dirty="0" smtClean="0"/>
              <a:t>Stefan </a:t>
            </a:r>
            <a:r>
              <a:rPr lang="en-US" sz="1800" b="0" dirty="0" err="1"/>
              <a:t>Zollner</a:t>
            </a:r>
            <a:r>
              <a:rPr lang="en-US" sz="1800" b="0" dirty="0"/>
              <a:t>, New Mexico </a:t>
            </a:r>
            <a:r>
              <a:rPr lang="en-US" sz="1800" b="0" dirty="0" smtClean="0"/>
              <a:t>State</a:t>
            </a:r>
          </a:p>
          <a:p>
            <a:endParaRPr lang="en-US" sz="2400" dirty="0"/>
          </a:p>
        </p:txBody>
      </p:sp>
      <p:sp>
        <p:nvSpPr>
          <p:cNvPr id="4" name="Slide Number Placeholder 3"/>
          <p:cNvSpPr>
            <a:spLocks noGrp="1"/>
          </p:cNvSpPr>
          <p:nvPr>
            <p:ph type="sldNum" sz="quarter" idx="11"/>
          </p:nvPr>
        </p:nvSpPr>
        <p:spPr/>
        <p:txBody>
          <a:bodyPr/>
          <a:lstStyle/>
          <a:p>
            <a:fld id="{24F7F4F4-E79B-43A2-9379-07F4DFBFFA36}" type="slidenum">
              <a:rPr lang="en-US" smtClean="0"/>
              <a:pPr/>
              <a:t>9</a:t>
            </a:fld>
            <a:endParaRPr lang="en-US" dirty="0"/>
          </a:p>
        </p:txBody>
      </p:sp>
    </p:spTree>
    <p:extLst>
      <p:ext uri="{BB962C8B-B14F-4D97-AF65-F5344CB8AC3E}">
        <p14:creationId xmlns:p14="http://schemas.microsoft.com/office/powerpoint/2010/main" val="2893594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27405</TotalTime>
  <Words>2133</Words>
  <Application>Microsoft Office PowerPoint</Application>
  <PresentationFormat>On-screen Show (4:3)</PresentationFormat>
  <Paragraphs>336</Paragraphs>
  <Slides>40</Slides>
  <Notes>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Blank Presentation</vt:lpstr>
      <vt:lpstr>PowerPoint Presentation</vt:lpstr>
      <vt:lpstr>Mentoring landscape: from A to F</vt:lpstr>
      <vt:lpstr>Mentoring</vt:lpstr>
      <vt:lpstr>“A PhD Is Not Enough!  A Guide to Survival in Science”</vt:lpstr>
      <vt:lpstr>Characteristics of innovators</vt:lpstr>
      <vt:lpstr>“The Art of Being a Scientist”</vt:lpstr>
      <vt:lpstr>Second Graduate Education in Physics Conference</vt:lpstr>
      <vt:lpstr>Alex Panchula (First Solar) </vt:lpstr>
      <vt:lpstr>2nd Graduate Education in Physics Conference Findings</vt:lpstr>
      <vt:lpstr>2nd Graduate Education in Physics Conference Findings</vt:lpstr>
      <vt:lpstr>2nd Graduate Education in Physics Conference Findings</vt:lpstr>
      <vt:lpstr>2nd Graduate Education in Physics Conference Findings</vt:lpstr>
      <vt:lpstr>2nd Graduate Education in Physics Conference Findings</vt:lpstr>
      <vt:lpstr>2nd Graduate Education in Physics Conference Findings</vt:lpstr>
      <vt:lpstr>2nd Graduate Education in Physics Conference Findings</vt:lpstr>
      <vt:lpstr>2nd Graduate Education in Physics Conference Findings</vt:lpstr>
      <vt:lpstr>AIP-Careers-Fact-Sheet – resume writing tips </vt:lpstr>
      <vt:lpstr>APS Professional Guidebook</vt:lpstr>
      <vt:lpstr>Peter Fiske – Useful skills</vt:lpstr>
      <vt:lpstr>2001: Majority of Physics PhDs are in Industry</vt:lpstr>
      <vt:lpstr>2006: NSF Survey of Employed Doctoral Scientists and Engineers</vt:lpstr>
      <vt:lpstr>2008: NSF Survey of Doctorate Recipients (SDR)</vt:lpstr>
      <vt:lpstr>2009-2010: Physics Doctorates Initial Employment</vt:lpstr>
      <vt:lpstr>2014: The SPS Observer – Summer 2014, p. 15</vt:lpstr>
      <vt:lpstr>APS/FIAP 2014 Workshop on National Issues in Industrial Physics</vt:lpstr>
      <vt:lpstr>Other resources</vt:lpstr>
      <vt:lpstr>Topics covered in ScienceWorks at Carthage College</vt:lpstr>
      <vt:lpstr>Scientific and Technical Knowledge Used</vt:lpstr>
      <vt:lpstr>Interpersonal and Management Skills</vt:lpstr>
      <vt:lpstr>PhD Physicist: View from Graduate School</vt:lpstr>
      <vt:lpstr>PhD Physicist: View from Industry</vt:lpstr>
      <vt:lpstr>Overall skills for industry</vt:lpstr>
      <vt:lpstr>Graduate work</vt:lpstr>
      <vt:lpstr>Consider a new paradigm for PhD thesis</vt:lpstr>
      <vt:lpstr>Checklists enhance quality</vt:lpstr>
      <vt:lpstr>Conclusions</vt:lpstr>
      <vt:lpstr>Back-up slides</vt:lpstr>
      <vt:lpstr> My15 Point Guide to Success</vt:lpstr>
      <vt:lpstr>My 15 Point Guide to Success</vt:lpstr>
      <vt:lpstr>My 15 Point Guide to Success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scientists really do science?</dc:title>
  <dc:creator>woolf larry</dc:creator>
  <cp:lastModifiedBy>Lawrence Woolf</cp:lastModifiedBy>
  <cp:revision>882</cp:revision>
  <dcterms:created xsi:type="dcterms:W3CDTF">2004-06-24T00:18:55Z</dcterms:created>
  <dcterms:modified xsi:type="dcterms:W3CDTF">2015-01-06T20:45:07Z</dcterms:modified>
</cp:coreProperties>
</file>